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60" r:id="rId4"/>
    <p:sldId id="262" r:id="rId5"/>
    <p:sldId id="265" r:id="rId6"/>
    <p:sldId id="266" r:id="rId7"/>
    <p:sldId id="267" r:id="rId8"/>
    <p:sldId id="269" r:id="rId9"/>
    <p:sldId id="270" r:id="rId10"/>
    <p:sldId id="271" r:id="rId11"/>
    <p:sldId id="273" r:id="rId12"/>
    <p:sldId id="274" r:id="rId13"/>
    <p:sldId id="275" r:id="rId14"/>
    <p:sldId id="276" r:id="rId15"/>
    <p:sldId id="277" r:id="rId16"/>
    <p:sldId id="278" r:id="rId17"/>
    <p:sldId id="279" r:id="rId18"/>
    <p:sldId id="282" r:id="rId19"/>
    <p:sldId id="283" r:id="rId20"/>
    <p:sldId id="284" r:id="rId21"/>
    <p:sldId id="287" r:id="rId22"/>
    <p:sldId id="288" r:id="rId23"/>
    <p:sldId id="289" r:id="rId24"/>
    <p:sldId id="292" r:id="rId25"/>
    <p:sldId id="293" r:id="rId26"/>
    <p:sldId id="291" r:id="rId27"/>
    <p:sldId id="294" r:id="rId28"/>
    <p:sldId id="295" r:id="rId29"/>
    <p:sldId id="296" r:id="rId30"/>
    <p:sldId id="297" r:id="rId31"/>
    <p:sldId id="298" r:id="rId32"/>
    <p:sldId id="299" r:id="rId33"/>
    <p:sldId id="300" r:id="rId34"/>
    <p:sldId id="301"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14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7" name="Shape 2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My name is Gary Melia and I have the pleasure of managing the CLC team who have put this event on.  As part of my role I have worked with schools on online safety for the past 15 years, its a passion of mine and I am excited by the day ahead we have planned for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t>In particular you should pay attention to the changes to the filtering and monitoring element of Keeping Children Safe, the case of Frankie Thomas last year should act as a reminder to us all that we should not just take the word of our technicians we should be testing filtering solutions ourselves or challenging our technical providers to evidence it is fit for purpose.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sz="2304" b="1"/>
            </a:lvl1pPr>
          </a:lstStyle>
          <a:p>
            <a:r>
              <a:t>Author and Date</a:t>
            </a:r>
          </a:p>
        </p:txBody>
      </p:sp>
      <p:sp>
        <p:nvSpPr>
          <p:cNvPr id="12" name="Presentation Title"/>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Presentation Title</a:t>
            </a:r>
          </a:p>
        </p:txBody>
      </p:sp>
      <p:sp>
        <p:nvSpPr>
          <p:cNvPr id="13" name="Body Level One…"/>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53454" y="9220199"/>
            <a:ext cx="297892"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prstGeom prst="rect">
            <a:avLst/>
          </a:prstGeom>
        </p:spPr>
        <p:txBody>
          <a:bodyPr/>
          <a:lstStyle/>
          <a:p>
            <a:r>
              <a:t>Slide Title</a:t>
            </a:r>
          </a:p>
        </p:txBody>
      </p:sp>
      <p:sp>
        <p:nvSpPr>
          <p:cNvPr id="10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698500" y="444500"/>
            <a:ext cx="11607800" cy="10160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a:lvl1pPr>
          </a:lstStyle>
          <a:p>
            <a:r>
              <a:t>Fact information</a:t>
            </a:r>
          </a:p>
        </p:txBody>
      </p:sp>
      <p:sp>
        <p:nvSpPr>
          <p:cNvPr id="127" name="Body Level One…"/>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a:t>
            </a:r>
          </a:p>
          <a:p>
            <a:pPr lvl="1"/>
            <a:endParaRPr/>
          </a:p>
          <a:p>
            <a:pPr lvl="2"/>
            <a:endParaRPr/>
          </a:p>
          <a:p>
            <a:pPr lvl="3"/>
            <a:endParaRPr/>
          </a:p>
          <a:p>
            <a:pPr lvl="4"/>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pappardelle pasta with parsley butter, roasted hazelnuts and shaved parmesan cheese"/>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45" name="Bowl of salad with fried rice, boiled eggs and chopsticks"/>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46" name="Bowl with salmon cakes, salad and houmous"/>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952500" y="254000"/>
            <a:ext cx="11099800" cy="2159000"/>
          </a:xfrm>
          <a:prstGeom prst="rect">
            <a:avLst/>
          </a:prstGeom>
        </p:spPr>
        <p:txBody>
          <a:bodyPr anchor="ctr"/>
          <a:lstStyle>
            <a:lvl1pPr algn="ctr" defTabSz="584200">
              <a:lnSpc>
                <a:spcPct val="100000"/>
              </a:lnSpc>
              <a:defRPr sz="8000" b="0" spc="0">
                <a:latin typeface="Helvetica Neue Medium"/>
                <a:ea typeface="Helvetica Neue Medium"/>
                <a:cs typeface="Helvetica Neue Medium"/>
                <a:sym typeface="Helvetica Neue Medium"/>
              </a:defRPr>
            </a:lvl1pPr>
          </a:lstStyle>
          <a:p>
            <a:r>
              <a:t>Title Text</a:t>
            </a:r>
          </a:p>
        </p:txBody>
      </p:sp>
      <p:sp>
        <p:nvSpPr>
          <p:cNvPr id="170" name="Body Level One…"/>
          <p:cNvSpPr txBox="1">
            <a:spLocks noGrp="1"/>
          </p:cNvSpPr>
          <p:nvPr>
            <p:ph type="body" idx="1"/>
          </p:nvPr>
        </p:nvSpPr>
        <p:spPr>
          <a:xfrm>
            <a:off x="952500" y="2590800"/>
            <a:ext cx="11099800" cy="6286500"/>
          </a:xfrm>
          <a:prstGeom prst="rect">
            <a:avLst/>
          </a:prstGeom>
        </p:spPr>
        <p:txBody>
          <a:bodyPr anchor="ctr"/>
          <a:lstStyle>
            <a:lvl1pPr marL="444500" indent="-444500" defTabSz="584200">
              <a:lnSpc>
                <a:spcPct val="100000"/>
              </a:lnSpc>
              <a:spcBef>
                <a:spcPts val="4200"/>
              </a:spcBef>
              <a:buSzPct val="145000"/>
              <a:defRPr sz="3200"/>
            </a:lvl1pPr>
            <a:lvl2pPr marL="889000" indent="-444500" defTabSz="584200">
              <a:lnSpc>
                <a:spcPct val="100000"/>
              </a:lnSpc>
              <a:spcBef>
                <a:spcPts val="4200"/>
              </a:spcBef>
              <a:buSzPct val="145000"/>
              <a:defRPr sz="3200"/>
            </a:lvl2pPr>
            <a:lvl3pPr marL="1333500" indent="-444500" defTabSz="584200">
              <a:lnSpc>
                <a:spcPct val="100000"/>
              </a:lnSpc>
              <a:spcBef>
                <a:spcPts val="4200"/>
              </a:spcBef>
              <a:buSzPct val="145000"/>
              <a:defRPr sz="3200"/>
            </a:lvl3pPr>
            <a:lvl4pPr marL="1778000" indent="-444500" defTabSz="584200">
              <a:lnSpc>
                <a:spcPct val="100000"/>
              </a:lnSpc>
              <a:spcBef>
                <a:spcPts val="4200"/>
              </a:spcBef>
              <a:buSzPct val="145000"/>
              <a:defRPr sz="3200"/>
            </a:lvl4pPr>
            <a:lvl5pPr marL="2222500" indent="-444500" defTabSz="584200">
              <a:lnSpc>
                <a:spcPct val="100000"/>
              </a:lnSpc>
              <a:spcBef>
                <a:spcPts val="4200"/>
              </a:spcBef>
              <a:buSzPct val="145000"/>
              <a:defRPr sz="3200"/>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1270000" y="3225800"/>
            <a:ext cx="10464800" cy="3302000"/>
          </a:xfrm>
          <a:prstGeom prst="rect">
            <a:avLst/>
          </a:prstGeom>
        </p:spPr>
        <p:txBody>
          <a:bodyPr anchor="ctr"/>
          <a:lstStyle>
            <a:lvl1pPr algn="ctr" defTabSz="584200">
              <a:lnSpc>
                <a:spcPct val="100000"/>
              </a:lnSpc>
              <a:defRPr sz="8400" b="0" spc="0">
                <a:solidFill>
                  <a:srgbClr val="F39019"/>
                </a:solidFill>
                <a:latin typeface="Noteworthy Light"/>
                <a:ea typeface="Noteworthy Light"/>
                <a:cs typeface="Noteworthy Light"/>
                <a:sym typeface="Noteworthy Light"/>
              </a:defRPr>
            </a:lvl1pPr>
          </a:lstStyle>
          <a:p>
            <a:r>
              <a:t>Title Text</a:t>
            </a:r>
          </a:p>
        </p:txBody>
      </p:sp>
      <p:sp>
        <p:nvSpPr>
          <p:cNvPr id="179" name="Slide Number"/>
          <p:cNvSpPr txBox="1">
            <a:spLocks noGrp="1"/>
          </p:cNvSpPr>
          <p:nvPr>
            <p:ph type="sldNum" sz="quarter" idx="2"/>
          </p:nvPr>
        </p:nvSpPr>
        <p:spPr>
          <a:xfrm>
            <a:off x="6311798" y="9251950"/>
            <a:ext cx="368504" cy="381000"/>
          </a:xfrm>
          <a:prstGeom prst="rect">
            <a:avLst/>
          </a:prstGeom>
        </p:spPr>
        <p:txBody>
          <a:bodyPr anchor="t"/>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Presentation Title</a:t>
            </a:r>
          </a:p>
        </p:txBody>
      </p:sp>
      <p:sp>
        <p:nvSpPr>
          <p:cNvPr id="23" name="Body Level One…"/>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Author and Date</a:t>
            </a:r>
          </a:p>
        </p:txBody>
      </p:sp>
      <p:sp>
        <p:nvSpPr>
          <p:cNvPr id="25"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186" name="Section Title"/>
          <p:cNvSpPr txBox="1">
            <a:spLocks noGrp="1"/>
          </p:cNvSpPr>
          <p:nvPr>
            <p:ph type="title" hasCustomPrompt="1"/>
          </p:nvPr>
        </p:nvSpPr>
        <p:spPr>
          <a:xfrm>
            <a:off x="711200" y="2451100"/>
            <a:ext cx="11582400" cy="4445000"/>
          </a:xfrm>
          <a:prstGeom prst="rect">
            <a:avLst/>
          </a:prstGeom>
        </p:spPr>
        <p:txBody>
          <a:bodyPr anchor="ctr"/>
          <a:lstStyle>
            <a:lvl1pPr algn="ctr" defTabSz="825500">
              <a:defRPr sz="8200" b="0" spc="-82">
                <a:latin typeface="Canela Bold"/>
                <a:ea typeface="Canela Bold"/>
                <a:cs typeface="Canela Bold"/>
                <a:sym typeface="Canela Bold"/>
              </a:defRPr>
            </a:lvl1pPr>
          </a:lstStyle>
          <a:p>
            <a:r>
              <a:t>Section Title</a:t>
            </a:r>
          </a:p>
        </p:txBody>
      </p:sp>
      <p:sp>
        <p:nvSpPr>
          <p:cNvPr id="187" name="Slide Number"/>
          <p:cNvSpPr txBox="1">
            <a:spLocks noGrp="1"/>
          </p:cNvSpPr>
          <p:nvPr>
            <p:ph type="sldNum" sz="quarter" idx="2"/>
          </p:nvPr>
        </p:nvSpPr>
        <p:spPr>
          <a:xfrm>
            <a:off x="6349999" y="9118599"/>
            <a:ext cx="306325" cy="328423"/>
          </a:xfrm>
          <a:prstGeom prst="rect">
            <a:avLst/>
          </a:prstGeom>
        </p:spPr>
        <p:txBody>
          <a:bodyPr/>
          <a:lstStyle>
            <a:lvl1pPr defTabSz="1739900">
              <a:defRPr sz="1400">
                <a:solidFill>
                  <a:srgbClr val="5E5E5E"/>
                </a:solidFill>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952500" y="254000"/>
            <a:ext cx="11099800" cy="2159000"/>
          </a:xfrm>
          <a:prstGeom prst="rect">
            <a:avLst/>
          </a:prstGeom>
        </p:spPr>
        <p:txBody>
          <a:bodyPr anchor="ctr"/>
          <a:lstStyle>
            <a:lvl1pPr algn="ctr" defTabSz="584200">
              <a:lnSpc>
                <a:spcPct val="100000"/>
              </a:lnSpc>
              <a:defRPr sz="8400" b="0" spc="0">
                <a:solidFill>
                  <a:srgbClr val="F39019"/>
                </a:solidFill>
                <a:latin typeface="Rockwell"/>
                <a:ea typeface="Rockwell"/>
                <a:cs typeface="Rockwell"/>
                <a:sym typeface="Rockwell"/>
              </a:defRPr>
            </a:lvl1pPr>
          </a:lstStyle>
          <a:p>
            <a:r>
              <a:t>Title Text</a:t>
            </a:r>
          </a:p>
        </p:txBody>
      </p:sp>
      <p:sp>
        <p:nvSpPr>
          <p:cNvPr id="203" name="Body Level One…"/>
          <p:cNvSpPr txBox="1">
            <a:spLocks noGrp="1"/>
          </p:cNvSpPr>
          <p:nvPr>
            <p:ph type="body" idx="1"/>
          </p:nvPr>
        </p:nvSpPr>
        <p:spPr>
          <a:xfrm>
            <a:off x="952500" y="2590800"/>
            <a:ext cx="11099800" cy="6286500"/>
          </a:xfrm>
          <a:prstGeom prst="rect">
            <a:avLst/>
          </a:prstGeom>
        </p:spPr>
        <p:txBody>
          <a:bodyPr anchor="ctr"/>
          <a:lstStyle>
            <a:lvl1pPr marL="444500" indent="-444500" defTabSz="584200">
              <a:lnSpc>
                <a:spcPct val="100000"/>
              </a:lnSpc>
              <a:spcBef>
                <a:spcPts val="4200"/>
              </a:spcBef>
              <a:buSzPct val="145000"/>
              <a:defRPr sz="3200"/>
            </a:lvl1pPr>
            <a:lvl2pPr marL="889000" indent="-444500" defTabSz="584200">
              <a:lnSpc>
                <a:spcPct val="100000"/>
              </a:lnSpc>
              <a:spcBef>
                <a:spcPts val="4200"/>
              </a:spcBef>
              <a:buSzPct val="145000"/>
              <a:defRPr sz="3200"/>
            </a:lvl2pPr>
            <a:lvl3pPr marL="1333500" indent="-444500" defTabSz="584200">
              <a:lnSpc>
                <a:spcPct val="100000"/>
              </a:lnSpc>
              <a:spcBef>
                <a:spcPts val="4200"/>
              </a:spcBef>
              <a:buSzPct val="145000"/>
              <a:defRPr sz="3200"/>
            </a:lvl3pPr>
            <a:lvl4pPr marL="1778000" indent="-444500" defTabSz="584200">
              <a:lnSpc>
                <a:spcPct val="100000"/>
              </a:lnSpc>
              <a:spcBef>
                <a:spcPts val="4200"/>
              </a:spcBef>
              <a:buSzPct val="145000"/>
              <a:defRPr sz="3200"/>
            </a:lvl4pPr>
            <a:lvl5pPr marL="2222500" indent="-444500" defTabSz="584200">
              <a:lnSpc>
                <a:spcPct val="100000"/>
              </a:lnSpc>
              <a:spcBef>
                <a:spcPts val="4200"/>
              </a:spcBef>
              <a:buSzPct val="145000"/>
              <a:defRPr sz="3200"/>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1" name="Image"/>
          <p:cNvSpPr>
            <a:spLocks noGrp="1"/>
          </p:cNvSpPr>
          <p:nvPr>
            <p:ph type="pic" idx="21"/>
          </p:nvPr>
        </p:nvSpPr>
        <p:spPr>
          <a:xfrm>
            <a:off x="4086225" y="2586566"/>
            <a:ext cx="9429750" cy="6286501"/>
          </a:xfrm>
          <a:prstGeom prst="rect">
            <a:avLst/>
          </a:prstGeom>
        </p:spPr>
        <p:txBody>
          <a:bodyPr lIns="91439" tIns="45719" rIns="91439" bIns="45719">
            <a:noAutofit/>
          </a:bodyPr>
          <a:lstStyle/>
          <a:p>
            <a:endParaRPr/>
          </a:p>
        </p:txBody>
      </p:sp>
      <p:sp>
        <p:nvSpPr>
          <p:cNvPr id="212" name="Title Text"/>
          <p:cNvSpPr txBox="1">
            <a:spLocks noGrp="1"/>
          </p:cNvSpPr>
          <p:nvPr>
            <p:ph type="title"/>
          </p:nvPr>
        </p:nvSpPr>
        <p:spPr>
          <a:xfrm>
            <a:off x="952500" y="254000"/>
            <a:ext cx="11099800" cy="2159000"/>
          </a:xfrm>
          <a:prstGeom prst="rect">
            <a:avLst/>
          </a:prstGeom>
        </p:spPr>
        <p:txBody>
          <a:bodyPr anchor="ctr"/>
          <a:lstStyle>
            <a:lvl1pPr algn="ctr" defTabSz="584200">
              <a:lnSpc>
                <a:spcPct val="100000"/>
              </a:lnSpc>
              <a:defRPr sz="8000" b="0" spc="0">
                <a:latin typeface="Helvetica Neue Medium"/>
                <a:ea typeface="Helvetica Neue Medium"/>
                <a:cs typeface="Helvetica Neue Medium"/>
                <a:sym typeface="Helvetica Neue Medium"/>
              </a:defRPr>
            </a:lvl1pPr>
          </a:lstStyle>
          <a:p>
            <a:r>
              <a:t>Title Text</a:t>
            </a:r>
          </a:p>
        </p:txBody>
      </p:sp>
      <p:sp>
        <p:nvSpPr>
          <p:cNvPr id="213" name="Body Level One…"/>
          <p:cNvSpPr txBox="1">
            <a:spLocks noGrp="1"/>
          </p:cNvSpPr>
          <p:nvPr>
            <p:ph type="body" sz="half" idx="1"/>
          </p:nvPr>
        </p:nvSpPr>
        <p:spPr>
          <a:xfrm>
            <a:off x="952500" y="2590800"/>
            <a:ext cx="5334000" cy="6286500"/>
          </a:xfrm>
          <a:prstGeom prst="rect">
            <a:avLst/>
          </a:prstGeom>
        </p:spPr>
        <p:txBody>
          <a:bodyPr anchor="ctr"/>
          <a:lstStyle>
            <a:lvl1pPr marL="342900" indent="-342900" defTabSz="584200">
              <a:lnSpc>
                <a:spcPct val="100000"/>
              </a:lnSpc>
              <a:buSzPct val="145000"/>
              <a:defRPr sz="2800"/>
            </a:lvl1pPr>
            <a:lvl2pPr marL="685800" indent="-342900" defTabSz="584200">
              <a:lnSpc>
                <a:spcPct val="100000"/>
              </a:lnSpc>
              <a:buSzPct val="145000"/>
              <a:defRPr sz="2800"/>
            </a:lvl2pPr>
            <a:lvl3pPr marL="1028700" indent="-342900" defTabSz="584200">
              <a:lnSpc>
                <a:spcPct val="100000"/>
              </a:lnSpc>
              <a:buSzPct val="145000"/>
              <a:defRPr sz="2800"/>
            </a:lvl3pPr>
            <a:lvl4pPr marL="1371600" indent="-342900" defTabSz="584200">
              <a:lnSpc>
                <a:spcPct val="100000"/>
              </a:lnSpc>
              <a:buSzPct val="145000"/>
              <a:defRPr sz="2800"/>
            </a:lvl4pPr>
            <a:lvl5pPr marL="1714500" indent="-342900" defTabSz="584200">
              <a:lnSpc>
                <a:spcPct val="100000"/>
              </a:lnSpc>
              <a:buSzPct val="145000"/>
              <a:defRPr sz="2800"/>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6328884" y="9296400"/>
            <a:ext cx="340259" cy="342900"/>
          </a:xfrm>
          <a:prstGeom prst="rect">
            <a:avLst/>
          </a:prstGeom>
        </p:spPr>
        <p:txBody>
          <a:bodyPr anchor="t"/>
          <a:lstStyle>
            <a:lvl1pPr>
              <a:defRPr sz="16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952500" y="254000"/>
            <a:ext cx="11099800" cy="2159000"/>
          </a:xfrm>
          <a:prstGeom prst="rect">
            <a:avLst/>
          </a:prstGeom>
        </p:spPr>
        <p:txBody>
          <a:bodyPr anchor="ctr"/>
          <a:lstStyle>
            <a:lvl1pPr algn="ctr" defTabSz="584200">
              <a:lnSpc>
                <a:spcPct val="100000"/>
              </a:lnSpc>
              <a:defRPr sz="8000" b="0" spc="0">
                <a:latin typeface="Helvetica Neue Medium"/>
                <a:ea typeface="Helvetica Neue Medium"/>
                <a:cs typeface="Helvetica Neue Medium"/>
                <a:sym typeface="Helvetica Neue Medium"/>
              </a:defRPr>
            </a:lvl1pPr>
          </a:lstStyle>
          <a:p>
            <a:r>
              <a:t>Title Text</a:t>
            </a:r>
          </a:p>
        </p:txBody>
      </p:sp>
      <p:sp>
        <p:nvSpPr>
          <p:cNvPr id="222" name="Slide Number"/>
          <p:cNvSpPr txBox="1">
            <a:spLocks noGrp="1"/>
          </p:cNvSpPr>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229" name="Title Text"/>
          <p:cNvSpPr txBox="1">
            <a:spLocks noGrp="1"/>
          </p:cNvSpPr>
          <p:nvPr>
            <p:ph type="title"/>
          </p:nvPr>
        </p:nvSpPr>
        <p:spPr>
          <a:xfrm>
            <a:off x="1270000" y="3225800"/>
            <a:ext cx="10464800" cy="3302000"/>
          </a:xfrm>
          <a:prstGeom prst="rect">
            <a:avLst/>
          </a:prstGeom>
        </p:spPr>
        <p:txBody>
          <a:bodyPr anchor="ctr"/>
          <a:lstStyle>
            <a:lvl1pPr algn="ctr" defTabSz="584200">
              <a:lnSpc>
                <a:spcPct val="100000"/>
              </a:lnSpc>
              <a:defRPr sz="8000" b="0" spc="0">
                <a:latin typeface="Helvetica Neue Medium"/>
                <a:ea typeface="Helvetica Neue Medium"/>
                <a:cs typeface="Helvetica Neue Medium"/>
                <a:sym typeface="Helvetica Neue Medium"/>
              </a:defRPr>
            </a:lvl1pPr>
          </a:lstStyle>
          <a:p>
            <a:r>
              <a:t>Title Text</a:t>
            </a:r>
          </a:p>
        </p:txBody>
      </p:sp>
      <p:sp>
        <p:nvSpPr>
          <p:cNvPr id="230" name="Slide Number"/>
          <p:cNvSpPr txBox="1">
            <a:spLocks noGrp="1"/>
          </p:cNvSpPr>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7" name="Slide Title"/>
          <p:cNvSpPr txBox="1">
            <a:spLocks noGrp="1"/>
          </p:cNvSpPr>
          <p:nvPr>
            <p:ph type="title" hasCustomPrompt="1"/>
          </p:nvPr>
        </p:nvSpPr>
        <p:spPr>
          <a:xfrm>
            <a:off x="707744" y="369937"/>
            <a:ext cx="5054071" cy="2030363"/>
          </a:xfrm>
          <a:prstGeom prst="rect">
            <a:avLst/>
          </a:prstGeom>
        </p:spPr>
        <p:txBody>
          <a:bodyPr anchor="b"/>
          <a:lstStyle>
            <a:lvl1pPr algn="ctr" defTabSz="1739900">
              <a:lnSpc>
                <a:spcPct val="70000"/>
              </a:lnSpc>
              <a:defRPr sz="5800" b="0" spc="-58">
                <a:latin typeface="Canela Bold"/>
                <a:ea typeface="Canela Bold"/>
                <a:cs typeface="Canela Bold"/>
                <a:sym typeface="Canela Bold"/>
              </a:defRPr>
            </a:lvl1pPr>
          </a:lstStyle>
          <a:p>
            <a:r>
              <a:t>Slide Title</a:t>
            </a:r>
          </a:p>
        </p:txBody>
      </p:sp>
      <p:sp>
        <p:nvSpPr>
          <p:cNvPr id="248" name="Body Level One…"/>
          <p:cNvSpPr txBox="1">
            <a:spLocks noGrp="1"/>
          </p:cNvSpPr>
          <p:nvPr>
            <p:ph type="body" sz="half" idx="1" hasCustomPrompt="1"/>
          </p:nvPr>
        </p:nvSpPr>
        <p:spPr>
          <a:xfrm>
            <a:off x="711200" y="3412066"/>
            <a:ext cx="5054600" cy="5267095"/>
          </a:xfrm>
          <a:prstGeom prst="rect">
            <a:avLst/>
          </a:prstGeom>
        </p:spPr>
        <p:txBody>
          <a:bodyPr/>
          <a:lstStyle>
            <a:lvl1pPr marL="393700" indent="-393700" defTabSz="1739900">
              <a:spcBef>
                <a:spcPts val="2000"/>
              </a:spcBef>
              <a:buSzPct val="175000"/>
              <a:defRPr>
                <a:latin typeface="Canela Text Regular"/>
                <a:ea typeface="Canela Text Regular"/>
                <a:cs typeface="Canela Text Regular"/>
                <a:sym typeface="Canela Text Regular"/>
              </a:defRPr>
            </a:lvl1pPr>
            <a:lvl2pPr marL="787400" indent="-393700" defTabSz="1739900">
              <a:spcBef>
                <a:spcPts val="2000"/>
              </a:spcBef>
              <a:buSzPct val="175000"/>
              <a:defRPr>
                <a:latin typeface="Canela Text Regular"/>
                <a:ea typeface="Canela Text Regular"/>
                <a:cs typeface="Canela Text Regular"/>
                <a:sym typeface="Canela Text Regular"/>
              </a:defRPr>
            </a:lvl2pPr>
            <a:lvl3pPr marL="1181100" indent="-393700" defTabSz="1739900">
              <a:spcBef>
                <a:spcPts val="2000"/>
              </a:spcBef>
              <a:buSzPct val="175000"/>
              <a:defRPr>
                <a:latin typeface="Canela Text Regular"/>
                <a:ea typeface="Canela Text Regular"/>
                <a:cs typeface="Canela Text Regular"/>
                <a:sym typeface="Canela Text Regular"/>
              </a:defRPr>
            </a:lvl3pPr>
            <a:lvl4pPr marL="1574800" indent="-393700" defTabSz="1739900">
              <a:spcBef>
                <a:spcPts val="2000"/>
              </a:spcBef>
              <a:buSzPct val="175000"/>
              <a:defRPr>
                <a:latin typeface="Canela Text Regular"/>
                <a:ea typeface="Canela Text Regular"/>
                <a:cs typeface="Canela Text Regular"/>
                <a:sym typeface="Canela Text Regular"/>
              </a:defRPr>
            </a:lvl4pPr>
            <a:lvl5pPr marL="1968500" indent="-393700" defTabSz="1739900">
              <a:spcBef>
                <a:spcPts val="2000"/>
              </a:spcBef>
              <a:buSzPct val="175000"/>
              <a:defRPr>
                <a:latin typeface="Canela Text Regular"/>
                <a:ea typeface="Canela Text Regular"/>
                <a:cs typeface="Canela Text Regular"/>
                <a:sym typeface="Canela Text Regular"/>
              </a:defRPr>
            </a:lvl5pPr>
          </a:lstStyle>
          <a:p>
            <a:r>
              <a:t>Slide bullet text</a:t>
            </a:r>
          </a:p>
          <a:p>
            <a:pPr lvl="1"/>
            <a:endParaRPr/>
          </a:p>
          <a:p>
            <a:pPr lvl="2"/>
            <a:endParaRPr/>
          </a:p>
          <a:p>
            <a:pPr lvl="3"/>
            <a:endParaRPr/>
          </a:p>
          <a:p>
            <a:pPr lvl="4"/>
            <a:endParaRPr/>
          </a:p>
        </p:txBody>
      </p:sp>
      <p:sp>
        <p:nvSpPr>
          <p:cNvPr id="249" name="Slide Subtitle"/>
          <p:cNvSpPr txBox="1">
            <a:spLocks noGrp="1"/>
          </p:cNvSpPr>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z="3200" spc="-32">
                <a:latin typeface="Graphik Semibold"/>
                <a:ea typeface="Graphik Semibold"/>
                <a:cs typeface="Graphik Semibold"/>
                <a:sym typeface="Graphik Semibold"/>
              </a:defRPr>
            </a:lvl1pPr>
          </a:lstStyle>
          <a:p>
            <a:r>
              <a:t>Slide Subtitle</a:t>
            </a:r>
          </a:p>
        </p:txBody>
      </p:sp>
      <p:sp>
        <p:nvSpPr>
          <p:cNvPr id="250" name="Image"/>
          <p:cNvSpPr>
            <a:spLocks noGrp="1"/>
          </p:cNvSpPr>
          <p:nvPr>
            <p:ph type="pic" idx="22"/>
          </p:nvPr>
        </p:nvSpPr>
        <p:spPr>
          <a:xfrm>
            <a:off x="5848049" y="762000"/>
            <a:ext cx="7049102" cy="7924800"/>
          </a:xfrm>
          <a:prstGeom prst="rect">
            <a:avLst/>
          </a:prstGeom>
        </p:spPr>
        <p:txBody>
          <a:bodyPr lIns="91439" tIns="45719" rIns="91439" bIns="45719">
            <a:noAutofit/>
          </a:bodyPr>
          <a:lstStyle/>
          <a:p>
            <a:endParaRPr/>
          </a:p>
        </p:txBody>
      </p:sp>
      <p:sp>
        <p:nvSpPr>
          <p:cNvPr id="251" name="Slide Number"/>
          <p:cNvSpPr txBox="1">
            <a:spLocks noGrp="1"/>
          </p:cNvSpPr>
          <p:nvPr>
            <p:ph type="sldNum" sz="quarter" idx="2"/>
          </p:nvPr>
        </p:nvSpPr>
        <p:spPr>
          <a:xfrm>
            <a:off x="6345851" y="9118599"/>
            <a:ext cx="306325" cy="328423"/>
          </a:xfrm>
          <a:prstGeom prst="rect">
            <a:avLst/>
          </a:prstGeom>
        </p:spPr>
        <p:txBody>
          <a:bodyPr/>
          <a:lstStyle>
            <a:lvl1pPr defTabSz="1739900">
              <a:defRPr sz="1400">
                <a:solidFill>
                  <a:srgbClr val="5E5E5E"/>
                </a:solidFill>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8" name="Title Text"/>
          <p:cNvSpPr txBox="1">
            <a:spLocks noGrp="1"/>
          </p:cNvSpPr>
          <p:nvPr>
            <p:ph type="title"/>
          </p:nvPr>
        </p:nvSpPr>
        <p:spPr>
          <a:xfrm>
            <a:off x="1270000" y="1638300"/>
            <a:ext cx="10464800" cy="3302000"/>
          </a:xfrm>
          <a:prstGeom prst="rect">
            <a:avLst/>
          </a:prstGeom>
        </p:spPr>
        <p:txBody>
          <a:bodyPr anchor="b"/>
          <a:lstStyle>
            <a:lvl1pPr algn="ctr" defTabSz="584200">
              <a:lnSpc>
                <a:spcPct val="100000"/>
              </a:lnSpc>
              <a:defRPr sz="8000" b="0" spc="0">
                <a:latin typeface="Helvetica Neue Medium"/>
                <a:ea typeface="Helvetica Neue Medium"/>
                <a:cs typeface="Helvetica Neue Medium"/>
                <a:sym typeface="Helvetica Neue Medium"/>
              </a:defRPr>
            </a:lvl1pPr>
          </a:lstStyle>
          <a:p>
            <a:r>
              <a:t>Title Text</a:t>
            </a:r>
          </a:p>
        </p:txBody>
      </p:sp>
      <p:sp>
        <p:nvSpPr>
          <p:cNvPr id="259" name="Body Level One…"/>
          <p:cNvSpPr txBox="1">
            <a:spLocks noGrp="1"/>
          </p:cNvSpPr>
          <p:nvPr>
            <p:ph type="body" sz="quarter" idx="1"/>
          </p:nvPr>
        </p:nvSpPr>
        <p:spPr>
          <a:xfrm>
            <a:off x="1270000" y="5041900"/>
            <a:ext cx="10464800" cy="1130300"/>
          </a:xfrm>
          <a:prstGeom prst="rect">
            <a:avLst/>
          </a:prstGeom>
        </p:spPr>
        <p:txBody>
          <a:bodyPr/>
          <a:lstStyle>
            <a:lvl1pPr marL="0" indent="0" algn="ctr" defTabSz="584200">
              <a:lnSpc>
                <a:spcPct val="100000"/>
              </a:lnSpc>
              <a:spcBef>
                <a:spcPts val="0"/>
              </a:spcBef>
              <a:buSzTx/>
              <a:buNone/>
              <a:defRPr sz="3700"/>
            </a:lvl1pPr>
            <a:lvl2pPr marL="0" indent="0" algn="ctr" defTabSz="584200">
              <a:lnSpc>
                <a:spcPct val="100000"/>
              </a:lnSpc>
              <a:spcBef>
                <a:spcPts val="0"/>
              </a:spcBef>
              <a:buSzTx/>
              <a:buNone/>
              <a:defRPr sz="3700"/>
            </a:lvl2pPr>
            <a:lvl3pPr marL="0" indent="0" algn="ctr" defTabSz="584200">
              <a:lnSpc>
                <a:spcPct val="100000"/>
              </a:lnSpc>
              <a:spcBef>
                <a:spcPts val="0"/>
              </a:spcBef>
              <a:buSzTx/>
              <a:buNone/>
              <a:defRPr sz="3700"/>
            </a:lvl3pPr>
            <a:lvl4pPr marL="0" indent="0" algn="ctr" defTabSz="584200">
              <a:lnSpc>
                <a:spcPct val="100000"/>
              </a:lnSpc>
              <a:spcBef>
                <a:spcPts val="0"/>
              </a:spcBef>
              <a:buSzTx/>
              <a:buNone/>
              <a:defRPr sz="3700"/>
            </a:lvl4pPr>
            <a:lvl5pPr marL="0" indent="0" algn="ctr" defTabSz="584200">
              <a:lnSpc>
                <a:spcPct val="100000"/>
              </a:lnSpc>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60" name="Slide Number"/>
          <p:cNvSpPr txBox="1">
            <a:spLocks noGrp="1"/>
          </p:cNvSpPr>
          <p:nvPr>
            <p:ph type="sldNum" sz="quarter" idx="2"/>
          </p:nvPr>
        </p:nvSpPr>
        <p:spPr>
          <a:xfrm>
            <a:off x="6328884" y="9296400"/>
            <a:ext cx="340259" cy="324306"/>
          </a:xfrm>
          <a:prstGeom prst="rect">
            <a:avLst/>
          </a:prstGeom>
        </p:spPr>
        <p:txBody>
          <a:bodyPr anchor="t"/>
          <a:lstStyle>
            <a:lvl1pPr>
              <a:defRPr sz="16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67" name="Body Level One…"/>
          <p:cNvSpPr txBox="1">
            <a:spLocks noGrp="1"/>
          </p:cNvSpPr>
          <p:nvPr>
            <p:ph type="body" sz="quarter" idx="1" hasCustomPrompt="1"/>
          </p:nvPr>
        </p:nvSpPr>
        <p:spPr>
          <a:xfrm>
            <a:off x="698500" y="8657487"/>
            <a:ext cx="11607801" cy="461061"/>
          </a:xfrm>
          <a:prstGeom prst="rect">
            <a:avLst/>
          </a:prstGeom>
        </p:spPr>
        <p:txBody>
          <a:bodyPr anchor="b"/>
          <a:lstStyle>
            <a:lvl1pPr marL="0" indent="0" defTabSz="563540">
              <a:lnSpc>
                <a:spcPct val="100000"/>
              </a:lnSpc>
              <a:spcBef>
                <a:spcPts val="0"/>
              </a:spcBef>
              <a:buSzTx/>
              <a:buNone/>
              <a:defRPr sz="2300" b="1"/>
            </a:lvl1pPr>
            <a:lvl2pPr marL="673100" indent="-292100" defTabSz="563540">
              <a:lnSpc>
                <a:spcPct val="100000"/>
              </a:lnSpc>
              <a:spcBef>
                <a:spcPts val="0"/>
              </a:spcBef>
              <a:defRPr sz="2300" b="1"/>
            </a:lvl2pPr>
            <a:lvl3pPr marL="1054100" indent="-292100" defTabSz="563540">
              <a:lnSpc>
                <a:spcPct val="100000"/>
              </a:lnSpc>
              <a:spcBef>
                <a:spcPts val="0"/>
              </a:spcBef>
              <a:defRPr sz="2300" b="1"/>
            </a:lvl3pPr>
            <a:lvl4pPr marL="1435100" indent="-292100" defTabSz="563540">
              <a:lnSpc>
                <a:spcPct val="100000"/>
              </a:lnSpc>
              <a:spcBef>
                <a:spcPts val="0"/>
              </a:spcBef>
              <a:defRPr sz="2300" b="1"/>
            </a:lvl4pPr>
            <a:lvl5pPr marL="1816100" indent="-292100" defTabSz="563540">
              <a:lnSpc>
                <a:spcPct val="100000"/>
              </a:lnSpc>
              <a:spcBef>
                <a:spcPts val="0"/>
              </a:spcBef>
              <a:defRPr sz="2300" b="1"/>
            </a:lvl5pPr>
          </a:lstStyle>
          <a:p>
            <a:r>
              <a:t>Author and Date</a:t>
            </a:r>
          </a:p>
          <a:p>
            <a:pPr lvl="1"/>
            <a:endParaRPr/>
          </a:p>
          <a:p>
            <a:pPr lvl="2"/>
            <a:endParaRPr/>
          </a:p>
          <a:p>
            <a:pPr lvl="3"/>
            <a:endParaRPr/>
          </a:p>
          <a:p>
            <a:pPr lvl="4"/>
            <a:endParaRPr/>
          </a:p>
        </p:txBody>
      </p:sp>
      <p:sp>
        <p:nvSpPr>
          <p:cNvPr id="268" name="Presentation Title"/>
          <p:cNvSpPr txBox="1">
            <a:spLocks noGrp="1"/>
          </p:cNvSpPr>
          <p:nvPr>
            <p:ph type="title" hasCustomPrompt="1"/>
          </p:nvPr>
        </p:nvSpPr>
        <p:spPr>
          <a:xfrm>
            <a:off x="698500" y="1854200"/>
            <a:ext cx="11609058" cy="3302000"/>
          </a:xfrm>
          <a:prstGeom prst="rect">
            <a:avLst/>
          </a:prstGeom>
        </p:spPr>
        <p:txBody>
          <a:bodyPr anchor="b"/>
          <a:lstStyle>
            <a:lvl1pPr>
              <a:defRPr sz="8200" spc="-164"/>
            </a:lvl1pPr>
          </a:lstStyle>
          <a:p>
            <a:r>
              <a:t>Presentation Title</a:t>
            </a:r>
          </a:p>
        </p:txBody>
      </p:sp>
      <p:sp>
        <p:nvSpPr>
          <p:cNvPr id="269" name="Body Level One…"/>
          <p:cNvSpPr txBox="1">
            <a:spLocks noGrp="1"/>
          </p:cNvSpPr>
          <p:nvPr>
            <p:ph type="body" sz="quarter" idx="2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lvl1pPr>
          </a:lstStyle>
          <a:p>
            <a:r>
              <a:t>Presentation Subtitle</a:t>
            </a:r>
          </a:p>
        </p:txBody>
      </p:sp>
      <p:sp>
        <p:nvSpPr>
          <p:cNvPr id="270" name="Slide Number"/>
          <p:cNvSpPr txBox="1">
            <a:spLocks noGrp="1"/>
          </p:cNvSpPr>
          <p:nvPr>
            <p:ph type="sldNum" sz="quarter" idx="2"/>
          </p:nvPr>
        </p:nvSpPr>
        <p:spPr>
          <a:xfrm>
            <a:off x="6353454" y="9220201"/>
            <a:ext cx="297892" cy="2874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72" name="Slide Subtitle"/>
          <p:cNvSpPr txBox="1">
            <a:spLocks noGrp="1"/>
          </p:cNvSpPr>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7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82" name="Slide Subtitle"/>
          <p:cNvSpPr txBox="1">
            <a:spLocks noGrp="1"/>
          </p:cNvSpPr>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3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 id="2147483671" r:id="rId22"/>
    <p:sldLayoutId id="2147483672" r:id="rId23"/>
    <p:sldLayoutId id="2147483673" r:id="rId24"/>
    <p:sldLayoutId id="2147483675" r:id="rId25"/>
    <p:sldLayoutId id="2147483676" r:id="rId26"/>
    <p:sldLayoutId id="2147483677" r:id="rId27"/>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testfiltering.com/" TargetMode="Externa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hyperlink" Target="https://www.bbc.co.uk/news/uk-england-surrey-58817821"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mailto:gary.melia@knowsley.gov.uk"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www.internetmatters.org/" TargetMode="External"/><Relationship Id="rId2" Type="http://schemas.openxmlformats.org/officeDocument/2006/relationships/hyperlink" Target="https://www.saferinternet.org.uk/" TargetMode="External"/><Relationship Id="rId1" Type="http://schemas.openxmlformats.org/officeDocument/2006/relationships/slideLayout" Target="../slideLayouts/slideLayout18.xml"/><Relationship Id="rId4" Type="http://schemas.openxmlformats.org/officeDocument/2006/relationships/hyperlink" Target="https://parentzone.org.uk/hom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tif"/><Relationship Id="rId18" Type="http://schemas.openxmlformats.org/officeDocument/2006/relationships/image" Target="../media/image19.jpe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tif"/><Relationship Id="rId17" Type="http://schemas.openxmlformats.org/officeDocument/2006/relationships/image" Target="../media/image18.tif"/><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tif"/><Relationship Id="rId20"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7.png"/><Relationship Id="rId11" Type="http://schemas.openxmlformats.org/officeDocument/2006/relationships/image" Target="../media/image12.tif"/><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tif"/><Relationship Id="rId23" Type="http://schemas.openxmlformats.org/officeDocument/2006/relationships/image" Target="../media/image24.jpeg"/><Relationship Id="rId10" Type="http://schemas.openxmlformats.org/officeDocument/2006/relationships/image" Target="../media/image11.tif"/><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tif"/><Relationship Id="rId22" Type="http://schemas.openxmlformats.org/officeDocument/2006/relationships/image" Target="../media/image23.jpe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s://www.bbc.co.uk/news/technology-60314572" TargetMode="External"/><Relationship Id="rId2" Type="http://schemas.openxmlformats.org/officeDocument/2006/relationships/image" Target="../media/image27.png"/><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9.jpe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Online Safety:…"/>
          <p:cNvSpPr txBox="1">
            <a:spLocks noGrp="1"/>
          </p:cNvSpPr>
          <p:nvPr>
            <p:ph type="title"/>
          </p:nvPr>
        </p:nvSpPr>
        <p:spPr>
          <a:xfrm>
            <a:off x="698499" y="1854200"/>
            <a:ext cx="11609059" cy="3302000"/>
          </a:xfrm>
          <a:prstGeom prst="rect">
            <a:avLst/>
          </a:prstGeom>
        </p:spPr>
        <p:txBody>
          <a:bodyPr/>
          <a:lstStyle/>
          <a:p>
            <a:pPr algn="ctr">
              <a:defRPr spc="-199"/>
            </a:pPr>
            <a:r>
              <a:t>Online Safety:</a:t>
            </a:r>
          </a:p>
          <a:p>
            <a:pPr algn="ctr">
              <a:defRPr spc="-199"/>
            </a:pPr>
            <a:r>
              <a:t>Parent Session</a:t>
            </a:r>
          </a:p>
        </p:txBody>
      </p:sp>
      <p:sp>
        <p:nvSpPr>
          <p:cNvPr id="280" name="September 2023"/>
          <p:cNvSpPr txBox="1">
            <a:spLocks noGrp="1"/>
          </p:cNvSpPr>
          <p:nvPr>
            <p:ph type="body" sz="quarter" idx="1"/>
          </p:nvPr>
        </p:nvSpPr>
        <p:spPr>
          <a:xfrm>
            <a:off x="698500" y="5105400"/>
            <a:ext cx="11607800" cy="1456399"/>
          </a:xfrm>
          <a:prstGeom prst="rect">
            <a:avLst/>
          </a:prstGeom>
        </p:spPr>
        <p:txBody>
          <a:bodyPr anchor="t"/>
          <a:lstStyle>
            <a:lvl1pPr algn="ctr" defTabSz="587022">
              <a:defRPr sz="3800"/>
            </a:lvl1pPr>
          </a:lstStyle>
          <a:p>
            <a:r>
              <a:t>October 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aming Gaming"/>
          <p:cNvSpPr txBox="1">
            <a:spLocks noGrp="1"/>
          </p:cNvSpPr>
          <p:nvPr>
            <p:ph type="title"/>
          </p:nvPr>
        </p:nvSpPr>
        <p:spPr>
          <a:prstGeom prst="rect">
            <a:avLst/>
          </a:prstGeom>
        </p:spPr>
        <p:txBody>
          <a:bodyPr/>
          <a:lstStyle/>
          <a:p>
            <a:r>
              <a:t>Taming Gaming</a:t>
            </a:r>
          </a:p>
        </p:txBody>
      </p:sp>
      <p:pic>
        <p:nvPicPr>
          <p:cNvPr id="420" name="Screenshot 2022-06-20 at 20.34.49.png" descr="Screenshot 2022-06-20 at 20.34.49.png"/>
          <p:cNvPicPr>
            <a:picLocks noChangeAspect="1"/>
          </p:cNvPicPr>
          <p:nvPr/>
        </p:nvPicPr>
        <p:blipFill>
          <a:blip r:embed="rId2"/>
          <a:stretch>
            <a:fillRect/>
          </a:stretch>
        </p:blipFill>
        <p:spPr>
          <a:xfrm>
            <a:off x="3128733" y="2201528"/>
            <a:ext cx="6747334" cy="2978877"/>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21" name="Screenshot 2022-06-20 at 20.35.54.png" descr="Screenshot 2022-06-20 at 20.35.54.png"/>
          <p:cNvPicPr>
            <a:picLocks noChangeAspect="1"/>
          </p:cNvPicPr>
          <p:nvPr/>
        </p:nvPicPr>
        <p:blipFill>
          <a:blip r:embed="rId3"/>
          <a:stretch>
            <a:fillRect/>
          </a:stretch>
        </p:blipFill>
        <p:spPr>
          <a:xfrm>
            <a:off x="3765051" y="5446246"/>
            <a:ext cx="5474698" cy="4645988"/>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Do you know who your influencers?"/>
          <p:cNvSpPr txBox="1">
            <a:spLocks noGrp="1"/>
          </p:cNvSpPr>
          <p:nvPr>
            <p:ph type="title"/>
          </p:nvPr>
        </p:nvSpPr>
        <p:spPr>
          <a:prstGeom prst="rect">
            <a:avLst/>
          </a:prstGeom>
        </p:spPr>
        <p:txBody>
          <a:bodyPr/>
          <a:lstStyle>
            <a:lvl1pPr defTabSz="484886">
              <a:defRPr sz="6640"/>
            </a:lvl1pPr>
          </a:lstStyle>
          <a:p>
            <a:r>
              <a:t>Do you know who your influencers?</a:t>
            </a:r>
          </a:p>
        </p:txBody>
      </p:sp>
      <p:sp>
        <p:nvSpPr>
          <p:cNvPr id="432" name="What do you know about the influencers your children are interested in?"/>
          <p:cNvSpPr txBox="1"/>
          <p:nvPr/>
        </p:nvSpPr>
        <p:spPr>
          <a:xfrm>
            <a:off x="67468" y="7696200"/>
            <a:ext cx="12869864"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defTabSz="519937">
              <a:lnSpc>
                <a:spcPct val="100000"/>
              </a:lnSpc>
              <a:spcBef>
                <a:spcPts val="0"/>
              </a:spcBef>
              <a:defRPr sz="5340">
                <a:latin typeface="Helvetica Neue Medium"/>
                <a:ea typeface="Helvetica Neue Medium"/>
                <a:cs typeface="Helvetica Neue Medium"/>
                <a:sym typeface="Helvetica Neue Medium"/>
              </a:defRPr>
            </a:lvl1pPr>
          </a:lstStyle>
          <a:p>
            <a:r>
              <a:t>What do you know about the influencers your children are interested in?</a:t>
            </a:r>
          </a:p>
        </p:txBody>
      </p:sp>
      <p:pic>
        <p:nvPicPr>
          <p:cNvPr id="433" name="Screenshot 2023-02-08 at 22.14.49.png" descr="Screenshot 2023-02-08 at 22.14.49.png"/>
          <p:cNvPicPr>
            <a:picLocks noChangeAspect="1"/>
          </p:cNvPicPr>
          <p:nvPr/>
        </p:nvPicPr>
        <p:blipFill>
          <a:blip r:embed="rId2"/>
          <a:stretch>
            <a:fillRect/>
          </a:stretch>
        </p:blipFill>
        <p:spPr>
          <a:xfrm>
            <a:off x="640594" y="3035572"/>
            <a:ext cx="3671812" cy="3682456"/>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34" name="Screenshot 2023-02-08 at 22.17.28.png" descr="Screenshot 2023-02-08 at 22.17.28.png"/>
          <p:cNvPicPr>
            <a:picLocks noChangeAspect="1"/>
          </p:cNvPicPr>
          <p:nvPr/>
        </p:nvPicPr>
        <p:blipFill>
          <a:blip r:embed="rId3"/>
          <a:stretch>
            <a:fillRect/>
          </a:stretch>
        </p:blipFill>
        <p:spPr>
          <a:xfrm>
            <a:off x="4593206" y="3022872"/>
            <a:ext cx="3818388" cy="3707856"/>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35" name="Screenshot 2023-02-08 at 22.20.19.png" descr="Screenshot 2023-02-08 at 22.20.19.png"/>
          <p:cNvPicPr>
            <a:picLocks noChangeAspect="1"/>
          </p:cNvPicPr>
          <p:nvPr/>
        </p:nvPicPr>
        <p:blipFill>
          <a:blip r:embed="rId4"/>
          <a:srcRect l="14889" r="8261"/>
          <a:stretch>
            <a:fillRect/>
          </a:stretch>
        </p:blipFill>
        <p:spPr>
          <a:xfrm>
            <a:off x="8692393" y="3035696"/>
            <a:ext cx="4036134" cy="3682307"/>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Do you know who your influencers?"/>
          <p:cNvSpPr txBox="1">
            <a:spLocks noGrp="1"/>
          </p:cNvSpPr>
          <p:nvPr>
            <p:ph type="title"/>
          </p:nvPr>
        </p:nvSpPr>
        <p:spPr>
          <a:prstGeom prst="rect">
            <a:avLst/>
          </a:prstGeom>
        </p:spPr>
        <p:txBody>
          <a:bodyPr/>
          <a:lstStyle>
            <a:lvl1pPr defTabSz="484886">
              <a:defRPr sz="6640"/>
            </a:lvl1pPr>
          </a:lstStyle>
          <a:p>
            <a:r>
              <a:t>Do you know who your influencers?</a:t>
            </a:r>
          </a:p>
        </p:txBody>
      </p:sp>
      <p:pic>
        <p:nvPicPr>
          <p:cNvPr id="438" name="Screenshot 2023-06-13 at 22.19.14.png" descr="Screenshot 2023-06-13 at 22.19.14.png"/>
          <p:cNvPicPr>
            <a:picLocks noChangeAspect="1"/>
          </p:cNvPicPr>
          <p:nvPr/>
        </p:nvPicPr>
        <p:blipFill>
          <a:blip r:embed="rId2"/>
          <a:stretch>
            <a:fillRect/>
          </a:stretch>
        </p:blipFill>
        <p:spPr>
          <a:xfrm>
            <a:off x="1143000" y="2806700"/>
            <a:ext cx="10718800" cy="5867400"/>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Screenshot 2023-06-13 at 22.19.47.png" descr="Screenshot 2023-06-13 at 22.19.47.png"/>
          <p:cNvPicPr>
            <a:picLocks noChangeAspect="1"/>
          </p:cNvPicPr>
          <p:nvPr/>
        </p:nvPicPr>
        <p:blipFill>
          <a:blip r:embed="rId2"/>
          <a:stretch>
            <a:fillRect/>
          </a:stretch>
        </p:blipFill>
        <p:spPr>
          <a:xfrm>
            <a:off x="1098550" y="2755900"/>
            <a:ext cx="10807700" cy="5969000"/>
          </a:xfrm>
          <a:prstGeom prst="rect">
            <a:avLst/>
          </a:prstGeom>
          <a:ln w="12700">
            <a:miter lim="400000"/>
          </a:ln>
        </p:spPr>
      </p:pic>
      <p:sp>
        <p:nvSpPr>
          <p:cNvPr id="441" name="Do you know who your influencers?"/>
          <p:cNvSpPr txBox="1"/>
          <p:nvPr/>
        </p:nvSpPr>
        <p:spPr>
          <a:xfrm>
            <a:off x="952500" y="101600"/>
            <a:ext cx="11099800" cy="1353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defTabSz="379729">
              <a:lnSpc>
                <a:spcPct val="100000"/>
              </a:lnSpc>
              <a:spcBef>
                <a:spcPts val="0"/>
              </a:spcBef>
              <a:defRPr sz="5200">
                <a:latin typeface="Helvetica Neue Medium"/>
                <a:ea typeface="Helvetica Neue Medium"/>
                <a:cs typeface="Helvetica Neue Medium"/>
                <a:sym typeface="Helvetica Neue Medium"/>
              </a:defRPr>
            </a:lvl1pPr>
          </a:lstStyle>
          <a:p>
            <a:r>
              <a:t>Do you know who your influencers?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Do you know who your influencers?"/>
          <p:cNvSpPr txBox="1">
            <a:spLocks noGrp="1"/>
          </p:cNvSpPr>
          <p:nvPr>
            <p:ph type="title"/>
          </p:nvPr>
        </p:nvSpPr>
        <p:spPr>
          <a:xfrm>
            <a:off x="952500" y="254000"/>
            <a:ext cx="11099800" cy="1592819"/>
          </a:xfrm>
          <a:prstGeom prst="rect">
            <a:avLst/>
          </a:prstGeom>
        </p:spPr>
        <p:txBody>
          <a:bodyPr/>
          <a:lstStyle>
            <a:lvl1pPr defTabSz="379729">
              <a:defRPr sz="5200"/>
            </a:lvl1pPr>
          </a:lstStyle>
          <a:p>
            <a:r>
              <a:t>Do you know who your influencers?</a:t>
            </a:r>
          </a:p>
        </p:txBody>
      </p:sp>
      <p:pic>
        <p:nvPicPr>
          <p:cNvPr id="444" name="Screenshot 2023-06-13 at 22.21.03.png" descr="Screenshot 2023-06-13 at 22.21.03.png"/>
          <p:cNvPicPr>
            <a:picLocks noChangeAspect="1"/>
          </p:cNvPicPr>
          <p:nvPr/>
        </p:nvPicPr>
        <p:blipFill>
          <a:blip r:embed="rId2"/>
          <a:stretch>
            <a:fillRect/>
          </a:stretch>
        </p:blipFill>
        <p:spPr>
          <a:xfrm>
            <a:off x="1441407" y="2893591"/>
            <a:ext cx="10121986" cy="569361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Screenshot 2023-06-13 at 22.23.04.png" descr="Screenshot 2023-06-13 at 22.23.04.png"/>
          <p:cNvPicPr>
            <a:picLocks noChangeAspect="1"/>
          </p:cNvPicPr>
          <p:nvPr/>
        </p:nvPicPr>
        <p:blipFill>
          <a:blip r:embed="rId2"/>
          <a:stretch>
            <a:fillRect/>
          </a:stretch>
        </p:blipFill>
        <p:spPr>
          <a:xfrm>
            <a:off x="110811" y="1293294"/>
            <a:ext cx="12783178" cy="7167012"/>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Screenshot 2023-06-13 at 22.25.08.png" descr="Screenshot 2023-06-13 at 22.25.08.png"/>
          <p:cNvPicPr>
            <a:picLocks noChangeAspect="1"/>
          </p:cNvPicPr>
          <p:nvPr/>
        </p:nvPicPr>
        <p:blipFill>
          <a:blip r:embed="rId2"/>
          <a:stretch>
            <a:fillRect/>
          </a:stretch>
        </p:blipFill>
        <p:spPr>
          <a:xfrm>
            <a:off x="240585" y="1072010"/>
            <a:ext cx="9231030" cy="760958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upporting your son or daughter"/>
          <p:cNvSpPr txBox="1">
            <a:spLocks noGrp="1"/>
          </p:cNvSpPr>
          <p:nvPr>
            <p:ph type="title"/>
          </p:nvPr>
        </p:nvSpPr>
        <p:spPr>
          <a:prstGeom prst="rect">
            <a:avLst/>
          </a:prstGeom>
        </p:spPr>
        <p:txBody>
          <a:bodyPr>
            <a:normAutofit fontScale="90000"/>
          </a:bodyPr>
          <a:lstStyle>
            <a:lvl1pPr defTabSz="508254">
              <a:defRPr sz="7308">
                <a:solidFill>
                  <a:srgbClr val="F8BA00"/>
                </a:solidFill>
              </a:defRPr>
            </a:lvl1pPr>
          </a:lstStyle>
          <a:p>
            <a:r>
              <a:t>Supporting your son or daughter</a:t>
            </a:r>
          </a:p>
        </p:txBody>
      </p:sp>
      <p:sp>
        <p:nvSpPr>
          <p:cNvPr id="451" name="Take an interest.…"/>
          <p:cNvSpPr txBox="1">
            <a:spLocks noGrp="1"/>
          </p:cNvSpPr>
          <p:nvPr>
            <p:ph type="body" idx="1"/>
          </p:nvPr>
        </p:nvSpPr>
        <p:spPr>
          <a:xfrm>
            <a:off x="355600" y="3175000"/>
            <a:ext cx="11099800" cy="6286500"/>
          </a:xfrm>
          <a:prstGeom prst="rect">
            <a:avLst/>
          </a:prstGeom>
        </p:spPr>
        <p:txBody>
          <a:bodyPr/>
          <a:lstStyle/>
          <a:p>
            <a:pPr marL="382270" indent="-382270" defTabSz="502412">
              <a:spcBef>
                <a:spcPts val="3600"/>
              </a:spcBef>
              <a:defRPr sz="2752"/>
            </a:pPr>
            <a:r>
              <a:t>Take an interest.</a:t>
            </a:r>
          </a:p>
          <a:p>
            <a:pPr marL="382270" indent="-382270" defTabSz="502412">
              <a:spcBef>
                <a:spcPts val="3600"/>
              </a:spcBef>
              <a:defRPr sz="2752"/>
            </a:pPr>
            <a:r>
              <a:t>Listen and don’t judge.</a:t>
            </a:r>
          </a:p>
          <a:p>
            <a:pPr marL="382270" indent="-382270" defTabSz="502412">
              <a:spcBef>
                <a:spcPts val="3600"/>
              </a:spcBef>
              <a:defRPr sz="2752"/>
            </a:pPr>
            <a:r>
              <a:t>Engage with them.</a:t>
            </a:r>
          </a:p>
          <a:p>
            <a:pPr marL="382270" indent="-382270" defTabSz="502412">
              <a:spcBef>
                <a:spcPts val="3600"/>
              </a:spcBef>
              <a:defRPr sz="2752"/>
            </a:pPr>
            <a:r>
              <a:t>Use technology with them.</a:t>
            </a:r>
          </a:p>
          <a:p>
            <a:pPr marL="382270" indent="-382270" defTabSz="502412">
              <a:spcBef>
                <a:spcPts val="3600"/>
              </a:spcBef>
              <a:defRPr sz="2752"/>
            </a:pPr>
            <a:r>
              <a:t>Do not become a ‘sharent’ - lead by example.</a:t>
            </a:r>
          </a:p>
          <a:p>
            <a:pPr marL="382270" indent="-382270" defTabSz="502412">
              <a:spcBef>
                <a:spcPts val="3600"/>
              </a:spcBef>
              <a:defRPr sz="2752"/>
            </a:pPr>
            <a:r>
              <a:t>Talk to other parents about any issues - join social media parents groups. </a:t>
            </a:r>
          </a:p>
          <a:p>
            <a:pPr marL="382270" indent="-382270" defTabSz="502412">
              <a:spcBef>
                <a:spcPts val="3600"/>
              </a:spcBef>
              <a:defRPr sz="2752"/>
            </a:pPr>
            <a:r>
              <a:t>Open minded to technology.</a:t>
            </a:r>
          </a:p>
        </p:txBody>
      </p:sp>
      <p:pic>
        <p:nvPicPr>
          <p:cNvPr id="452" name="social-media-432498_1280.png" descr="social-media-432498_1280.png"/>
          <p:cNvPicPr>
            <a:picLocks noChangeAspect="1"/>
          </p:cNvPicPr>
          <p:nvPr/>
        </p:nvPicPr>
        <p:blipFill>
          <a:blip r:embed="rId2"/>
          <a:stretch>
            <a:fillRect/>
          </a:stretch>
        </p:blipFill>
        <p:spPr>
          <a:xfrm>
            <a:off x="5978921" y="2597110"/>
            <a:ext cx="6856337" cy="3867403"/>
          </a:xfrm>
          <a:prstGeom prst="rect">
            <a:avLst/>
          </a:prstGeom>
          <a:ln w="12700">
            <a:miter lim="400000"/>
          </a:ln>
        </p:spPr>
      </p:pic>
      <p:pic>
        <p:nvPicPr>
          <p:cNvPr id="453" name="clc_logo_alpha.png" descr="clc_logo_alpha.png"/>
          <p:cNvPicPr>
            <a:picLocks noChangeAspect="1"/>
          </p:cNvPicPr>
          <p:nvPr/>
        </p:nvPicPr>
        <p:blipFill>
          <a:blip r:embed="rId3"/>
          <a:stretch>
            <a:fillRect/>
          </a:stretch>
        </p:blipFill>
        <p:spPr>
          <a:xfrm>
            <a:off x="11729746" y="352932"/>
            <a:ext cx="1297467" cy="101202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est your Home Filtering"/>
          <p:cNvSpPr txBox="1">
            <a:spLocks noGrp="1"/>
          </p:cNvSpPr>
          <p:nvPr>
            <p:ph type="title"/>
          </p:nvPr>
        </p:nvSpPr>
        <p:spPr>
          <a:prstGeom prst="rect">
            <a:avLst/>
          </a:prstGeom>
        </p:spPr>
        <p:txBody>
          <a:bodyPr/>
          <a:lstStyle>
            <a:lvl1pPr defTabSz="560831">
              <a:defRPr sz="7679"/>
            </a:lvl1pPr>
          </a:lstStyle>
          <a:p>
            <a:r>
              <a:t>Test your Home Filtering</a:t>
            </a:r>
          </a:p>
        </p:txBody>
      </p:sp>
      <p:sp>
        <p:nvSpPr>
          <p:cNvPr id="464" name="https://testfiltering.com/"/>
          <p:cNvSpPr txBox="1"/>
          <p:nvPr/>
        </p:nvSpPr>
        <p:spPr>
          <a:xfrm>
            <a:off x="9241434" y="8481670"/>
            <a:ext cx="37548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lnSpc>
                <a:spcPct val="100000"/>
              </a:lnSpc>
              <a:spcBef>
                <a:spcPts val="0"/>
              </a:spcBef>
              <a:defRPr sz="2400" b="1">
                <a:solidFill>
                  <a:schemeClr val="accent1"/>
                </a:solidFill>
              </a:defRPr>
            </a:pPr>
            <a:r>
              <a:rPr u="sng">
                <a:hlinkClick r:id="rId2"/>
              </a:rPr>
              <a:t>https://testfiltering.com/</a:t>
            </a:r>
            <a:r>
              <a:t> </a:t>
            </a:r>
          </a:p>
        </p:txBody>
      </p:sp>
      <p:pic>
        <p:nvPicPr>
          <p:cNvPr id="465" name="Screenshot 2023-10-04 at 13.22.42.png" descr="Screenshot 2023-10-04 at 13.22.42.png"/>
          <p:cNvPicPr>
            <a:picLocks noChangeAspect="1"/>
          </p:cNvPicPr>
          <p:nvPr/>
        </p:nvPicPr>
        <p:blipFill>
          <a:blip r:embed="rId3"/>
          <a:stretch>
            <a:fillRect/>
          </a:stretch>
        </p:blipFill>
        <p:spPr>
          <a:xfrm>
            <a:off x="5160554" y="2250659"/>
            <a:ext cx="7523770" cy="4459242"/>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66" name="Screenshot 2023-10-04 at 13.23.54.png" descr="Screenshot 2023-10-04 at 13.23.54.png"/>
          <p:cNvPicPr>
            <a:picLocks noChangeAspect="1"/>
          </p:cNvPicPr>
          <p:nvPr/>
        </p:nvPicPr>
        <p:blipFill>
          <a:blip r:embed="rId4"/>
          <a:stretch>
            <a:fillRect/>
          </a:stretch>
        </p:blipFill>
        <p:spPr>
          <a:xfrm>
            <a:off x="320211" y="6434881"/>
            <a:ext cx="7829387" cy="2724846"/>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https://www.bbc.co.uk/news/uk-england-surrey-58817821"/>
          <p:cNvSpPr txBox="1"/>
          <p:nvPr/>
        </p:nvSpPr>
        <p:spPr>
          <a:xfrm>
            <a:off x="3865829" y="9053754"/>
            <a:ext cx="5273142" cy="404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1600">
                <a:latin typeface="Canela Text Regular"/>
                <a:ea typeface="Canela Text Regular"/>
                <a:cs typeface="Canela Text Regular"/>
                <a:sym typeface="Canela Text Regular"/>
              </a:defRPr>
            </a:pPr>
            <a:r>
              <a:rPr u="sng">
                <a:hlinkClick r:id="rId3"/>
              </a:rPr>
              <a:t>https://www.bbc.co.uk/news/uk-england-surrey-58817821</a:t>
            </a:r>
            <a:r>
              <a:t> </a:t>
            </a:r>
          </a:p>
        </p:txBody>
      </p:sp>
      <p:pic>
        <p:nvPicPr>
          <p:cNvPr id="469" name="clc_logo_alpha.png" descr="clc_logo_alpha.png"/>
          <p:cNvPicPr>
            <a:picLocks noChangeAspect="1"/>
          </p:cNvPicPr>
          <p:nvPr/>
        </p:nvPicPr>
        <p:blipFill>
          <a:blip r:embed="rId4"/>
          <a:stretch>
            <a:fillRect/>
          </a:stretch>
        </p:blipFill>
        <p:spPr>
          <a:xfrm>
            <a:off x="11211112" y="68281"/>
            <a:ext cx="1765301" cy="1376935"/>
          </a:xfrm>
          <a:prstGeom prst="rect">
            <a:avLst/>
          </a:prstGeom>
          <a:ln w="12700">
            <a:miter lim="400000"/>
          </a:ln>
        </p:spPr>
      </p:pic>
      <p:grpSp>
        <p:nvGrpSpPr>
          <p:cNvPr id="472" name="Screenshot 2022-06-13 at 20.45.11.png"/>
          <p:cNvGrpSpPr/>
          <p:nvPr/>
        </p:nvGrpSpPr>
        <p:grpSpPr>
          <a:xfrm>
            <a:off x="2882900" y="749300"/>
            <a:ext cx="7239000" cy="8001000"/>
            <a:chOff x="0" y="0"/>
            <a:chExt cx="7239000" cy="8001000"/>
          </a:xfrm>
        </p:grpSpPr>
        <p:pic>
          <p:nvPicPr>
            <p:cNvPr id="471" name="Screenshot 2022-06-13 at 20.45.11.png" descr="Screenshot 2022-06-13 at 20.45.11.png"/>
            <p:cNvPicPr>
              <a:picLocks noChangeAspect="1"/>
            </p:cNvPicPr>
            <p:nvPr/>
          </p:nvPicPr>
          <p:blipFill>
            <a:blip r:embed="rId5"/>
            <a:stretch>
              <a:fillRect/>
            </a:stretch>
          </p:blipFill>
          <p:spPr>
            <a:xfrm>
              <a:off x="127000" y="88900"/>
              <a:ext cx="6985000" cy="7670800"/>
            </a:xfrm>
            <a:prstGeom prst="rect">
              <a:avLst/>
            </a:prstGeom>
            <a:ln>
              <a:noFill/>
            </a:ln>
            <a:effectLst/>
          </p:spPr>
        </p:pic>
        <p:pic>
          <p:nvPicPr>
            <p:cNvPr id="470" name="Screenshot 2022-06-13 at 20.45.11.png" descr="Screenshot 2022-06-13 at 20.45.11.png"/>
            <p:cNvPicPr>
              <a:picLocks/>
            </p:cNvPicPr>
            <p:nvPr/>
          </p:nvPicPr>
          <p:blipFill>
            <a:blip r:embed="rId6"/>
            <a:stretch>
              <a:fillRect/>
            </a:stretch>
          </p:blipFill>
          <p:spPr>
            <a:xfrm>
              <a:off x="0" y="0"/>
              <a:ext cx="7239000" cy="8001000"/>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Introduction"/>
          <p:cNvSpPr txBox="1">
            <a:spLocks noGrp="1"/>
          </p:cNvSpPr>
          <p:nvPr>
            <p:ph type="title"/>
          </p:nvPr>
        </p:nvSpPr>
        <p:spPr>
          <a:xfrm>
            <a:off x="1227389" y="1712494"/>
            <a:ext cx="5054072" cy="2030364"/>
          </a:xfrm>
          <a:prstGeom prst="rect">
            <a:avLst/>
          </a:prstGeom>
        </p:spPr>
        <p:txBody>
          <a:bodyPr/>
          <a:lstStyle/>
          <a:p>
            <a:r>
              <a:t>Introduction</a:t>
            </a:r>
          </a:p>
        </p:txBody>
      </p:sp>
      <p:sp>
        <p:nvSpPr>
          <p:cNvPr id="283" name="Schools IT Support Manager…"/>
          <p:cNvSpPr txBox="1">
            <a:spLocks noGrp="1"/>
          </p:cNvSpPr>
          <p:nvPr>
            <p:ph type="body" sz="quarter" idx="1"/>
          </p:nvPr>
        </p:nvSpPr>
        <p:spPr>
          <a:xfrm>
            <a:off x="692000" y="4773823"/>
            <a:ext cx="6124851" cy="2929468"/>
          </a:xfrm>
          <a:prstGeom prst="rect">
            <a:avLst/>
          </a:prstGeom>
        </p:spPr>
        <p:txBody>
          <a:bodyPr/>
          <a:lstStyle/>
          <a:p>
            <a:pPr marL="0" indent="0" algn="ctr">
              <a:buSzTx/>
              <a:buNone/>
            </a:pPr>
            <a:r>
              <a:t>Schools IT Support Manager</a:t>
            </a:r>
          </a:p>
          <a:p>
            <a:pPr marL="0" indent="0" algn="ctr">
              <a:buSzTx/>
              <a:buNone/>
            </a:pPr>
            <a:r>
              <a:t>0151 443 2155</a:t>
            </a:r>
          </a:p>
          <a:p>
            <a:pPr marL="0" indent="0" algn="ctr">
              <a:buSzTx/>
              <a:buNone/>
            </a:pPr>
            <a:r>
              <a:rPr u="sng">
                <a:solidFill>
                  <a:srgbClr val="3E74D1"/>
                </a:solidFill>
                <a:hlinkClick r:id="rId3"/>
              </a:rPr>
              <a:t>gary.melia@knowsley.gov.uk</a:t>
            </a:r>
            <a:r>
              <a:t> </a:t>
            </a:r>
          </a:p>
        </p:txBody>
      </p:sp>
      <p:sp>
        <p:nvSpPr>
          <p:cNvPr id="284" name="Gary Melia"/>
          <p:cNvSpPr txBox="1">
            <a:spLocks noGrp="1"/>
          </p:cNvSpPr>
          <p:nvPr>
            <p:ph type="body" idx="21"/>
          </p:nvPr>
        </p:nvSpPr>
        <p:spPr>
          <a:xfrm>
            <a:off x="1227125" y="4110739"/>
            <a:ext cx="5054601" cy="6309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Gary Melia</a:t>
            </a:r>
          </a:p>
        </p:txBody>
      </p:sp>
      <p:pic>
        <p:nvPicPr>
          <p:cNvPr id="285" name="teacher.png" descr="teacher.png"/>
          <p:cNvPicPr>
            <a:picLocks noChangeAspect="1"/>
          </p:cNvPicPr>
          <p:nvPr/>
        </p:nvPicPr>
        <p:blipFill>
          <a:blip r:embed="rId4"/>
          <a:stretch>
            <a:fillRect/>
          </a:stretch>
        </p:blipFill>
        <p:spPr>
          <a:xfrm>
            <a:off x="7296892" y="1009092"/>
            <a:ext cx="4967216" cy="7416801"/>
          </a:xfrm>
          <a:prstGeom prst="rect">
            <a:avLst/>
          </a:prstGeom>
          <a:ln w="12700">
            <a:miter lim="400000"/>
          </a:ln>
        </p:spPr>
      </p:pic>
      <p:pic>
        <p:nvPicPr>
          <p:cNvPr id="286" name="clc_logo_alpha.png" descr="clc_logo_alpha.png"/>
          <p:cNvPicPr>
            <a:picLocks noChangeAspect="1"/>
          </p:cNvPicPr>
          <p:nvPr/>
        </p:nvPicPr>
        <p:blipFill>
          <a:blip r:embed="rId5"/>
          <a:stretch>
            <a:fillRect/>
          </a:stretch>
        </p:blipFill>
        <p:spPr>
          <a:xfrm>
            <a:off x="11211112" y="68281"/>
            <a:ext cx="1765301" cy="137693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The Legends Family Adventure"/>
          <p:cNvSpPr txBox="1">
            <a:spLocks noGrp="1"/>
          </p:cNvSpPr>
          <p:nvPr>
            <p:ph type="title"/>
          </p:nvPr>
        </p:nvSpPr>
        <p:spPr>
          <a:prstGeom prst="rect">
            <a:avLst/>
          </a:prstGeom>
        </p:spPr>
        <p:txBody>
          <a:bodyPr/>
          <a:lstStyle>
            <a:lvl1pPr defTabSz="484886">
              <a:defRPr sz="6640"/>
            </a:lvl1pPr>
          </a:lstStyle>
          <a:p>
            <a:r>
              <a:t>The Legends Family Adventure</a:t>
            </a:r>
          </a:p>
        </p:txBody>
      </p:sp>
      <p:pic>
        <p:nvPicPr>
          <p:cNvPr id="477" name="Screen Shot 2021-01-11 at 10.06.11.png" descr="Screen Shot 2021-01-11 at 10.06.11.png"/>
          <p:cNvPicPr>
            <a:picLocks noChangeAspect="1"/>
          </p:cNvPicPr>
          <p:nvPr/>
        </p:nvPicPr>
        <p:blipFill>
          <a:blip r:embed="rId2"/>
          <a:stretch>
            <a:fillRect/>
          </a:stretch>
        </p:blipFill>
        <p:spPr>
          <a:xfrm>
            <a:off x="2800350" y="2654300"/>
            <a:ext cx="7404100" cy="6654800"/>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Online Safety Books"/>
          <p:cNvSpPr txBox="1">
            <a:spLocks noGrp="1"/>
          </p:cNvSpPr>
          <p:nvPr>
            <p:ph type="title"/>
          </p:nvPr>
        </p:nvSpPr>
        <p:spPr>
          <a:xfrm>
            <a:off x="1270000" y="3815729"/>
            <a:ext cx="10464800" cy="2122142"/>
          </a:xfrm>
          <a:prstGeom prst="rect">
            <a:avLst/>
          </a:prstGeom>
        </p:spPr>
        <p:txBody>
          <a:bodyPr/>
          <a:lstStyle>
            <a:lvl1pPr defTabSz="566674">
              <a:defRPr sz="8148">
                <a:latin typeface="Rockwell"/>
                <a:ea typeface="Rockwell"/>
                <a:cs typeface="Rockwell"/>
                <a:sym typeface="Rockwell"/>
              </a:defRPr>
            </a:lvl1pPr>
          </a:lstStyle>
          <a:p>
            <a:r>
              <a:t>Online Safety Books</a:t>
            </a:r>
          </a:p>
        </p:txBody>
      </p:sp>
      <p:pic>
        <p:nvPicPr>
          <p:cNvPr id="490" name="Image" descr="Image"/>
          <p:cNvPicPr>
            <a:picLocks noChangeAspect="1"/>
          </p:cNvPicPr>
          <p:nvPr/>
        </p:nvPicPr>
        <p:blipFill>
          <a:blip r:embed="rId2"/>
          <a:stretch>
            <a:fillRect/>
          </a:stretch>
        </p:blipFill>
        <p:spPr>
          <a:xfrm>
            <a:off x="4870653" y="5662711"/>
            <a:ext cx="3263494" cy="327660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91" name="Image" descr="Image"/>
          <p:cNvPicPr>
            <a:picLocks noChangeAspect="1"/>
          </p:cNvPicPr>
          <p:nvPr/>
        </p:nvPicPr>
        <p:blipFill>
          <a:blip r:embed="rId3"/>
          <a:stretch>
            <a:fillRect/>
          </a:stretch>
        </p:blipFill>
        <p:spPr>
          <a:xfrm>
            <a:off x="480587" y="387796"/>
            <a:ext cx="2839721" cy="330200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92" name="Image" descr="Image"/>
          <p:cNvPicPr>
            <a:picLocks noChangeAspect="1"/>
          </p:cNvPicPr>
          <p:nvPr/>
        </p:nvPicPr>
        <p:blipFill>
          <a:blip r:embed="rId4"/>
          <a:stretch>
            <a:fillRect/>
          </a:stretch>
        </p:blipFill>
        <p:spPr>
          <a:xfrm>
            <a:off x="8907316" y="6293632"/>
            <a:ext cx="3884707" cy="330200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93" name="Screen Shot 2021-04-07 at 12.55.17.png" descr="Screen Shot 2021-04-07 at 12.55.17.png"/>
          <p:cNvPicPr>
            <a:picLocks noChangeAspect="1"/>
          </p:cNvPicPr>
          <p:nvPr/>
        </p:nvPicPr>
        <p:blipFill>
          <a:blip r:embed="rId5"/>
          <a:stretch>
            <a:fillRect/>
          </a:stretch>
        </p:blipFill>
        <p:spPr>
          <a:xfrm>
            <a:off x="9220038" y="375096"/>
            <a:ext cx="3259264" cy="332740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94" name="Screen Shot 2021-04-07 at 12.53.55.png" descr="Screen Shot 2021-04-07 at 12.53.55.png"/>
          <p:cNvPicPr>
            <a:picLocks noChangeAspect="1"/>
          </p:cNvPicPr>
          <p:nvPr/>
        </p:nvPicPr>
        <p:blipFill>
          <a:blip r:embed="rId6"/>
          <a:stretch>
            <a:fillRect/>
          </a:stretch>
        </p:blipFill>
        <p:spPr>
          <a:xfrm>
            <a:off x="276325" y="6341665"/>
            <a:ext cx="3821158" cy="3205935"/>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495" name="Screen Shot 2021-04-07 at 13.00.40.png" descr="Screen Shot 2021-04-07 at 13.00.40.png"/>
          <p:cNvPicPr>
            <a:picLocks noChangeAspect="1"/>
          </p:cNvPicPr>
          <p:nvPr/>
        </p:nvPicPr>
        <p:blipFill>
          <a:blip r:embed="rId7"/>
          <a:stretch>
            <a:fillRect/>
          </a:stretch>
        </p:blipFill>
        <p:spPr>
          <a:xfrm>
            <a:off x="4641256" y="688599"/>
            <a:ext cx="3722288" cy="3327401"/>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hildren will make mistakes…"/>
          <p:cNvSpPr txBox="1">
            <a:spLocks noGrp="1"/>
          </p:cNvSpPr>
          <p:nvPr>
            <p:ph type="title"/>
          </p:nvPr>
        </p:nvSpPr>
        <p:spPr>
          <a:prstGeom prst="rect">
            <a:avLst/>
          </a:prstGeom>
        </p:spPr>
        <p:txBody>
          <a:bodyPr/>
          <a:lstStyle>
            <a:lvl1pPr defTabSz="484886">
              <a:defRPr sz="6640"/>
            </a:lvl1pPr>
          </a:lstStyle>
          <a:p>
            <a:r>
              <a:t>Children will make mistakes…</a:t>
            </a:r>
          </a:p>
        </p:txBody>
      </p:sp>
      <p:sp>
        <p:nvSpPr>
          <p:cNvPr id="498" name="Text"/>
          <p:cNvSpPr txBox="1"/>
          <p:nvPr/>
        </p:nvSpPr>
        <p:spPr>
          <a:xfrm>
            <a:off x="6360515" y="8519770"/>
            <a:ext cx="283770"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2400" b="1">
                <a:solidFill>
                  <a:schemeClr val="accent1"/>
                </a:solidFill>
              </a:defRPr>
            </a:lvl1pPr>
          </a:lstStyle>
          <a:p>
            <a:r>
              <a:t>  </a:t>
            </a:r>
          </a:p>
        </p:txBody>
      </p:sp>
      <p:pic>
        <p:nvPicPr>
          <p:cNvPr id="499" name="Screenshot 2022-06-20 at 20.46.28.png" descr="Screenshot 2022-06-20 at 20.46.28.png"/>
          <p:cNvPicPr>
            <a:picLocks noChangeAspect="1"/>
          </p:cNvPicPr>
          <p:nvPr/>
        </p:nvPicPr>
        <p:blipFill>
          <a:blip r:embed="rId2"/>
          <a:stretch>
            <a:fillRect/>
          </a:stretch>
        </p:blipFill>
        <p:spPr>
          <a:xfrm>
            <a:off x="1460500" y="2754758"/>
            <a:ext cx="10083800" cy="5676901"/>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monitor-812868_1280.png" descr="monitor-812868_1280.png"/>
          <p:cNvPicPr>
            <a:picLocks noChangeAspect="1"/>
          </p:cNvPicPr>
          <p:nvPr/>
        </p:nvPicPr>
        <p:blipFill>
          <a:blip r:embed="rId2"/>
          <a:stretch>
            <a:fillRect/>
          </a:stretch>
        </p:blipFill>
        <p:spPr>
          <a:xfrm>
            <a:off x="432563" y="134739"/>
            <a:ext cx="12139674" cy="9484122"/>
          </a:xfrm>
          <a:prstGeom prst="rect">
            <a:avLst/>
          </a:prstGeom>
          <a:ln w="12700">
            <a:miter lim="400000"/>
          </a:ln>
        </p:spPr>
      </p:pic>
      <p:sp>
        <p:nvSpPr>
          <p:cNvPr id="502" name="Parental Controls"/>
          <p:cNvSpPr txBox="1">
            <a:spLocks noGrp="1"/>
          </p:cNvSpPr>
          <p:nvPr>
            <p:ph type="title"/>
          </p:nvPr>
        </p:nvSpPr>
        <p:spPr>
          <a:xfrm>
            <a:off x="1270000" y="1701800"/>
            <a:ext cx="10464800" cy="3302000"/>
          </a:xfrm>
          <a:prstGeom prst="rect">
            <a:avLst/>
          </a:prstGeom>
        </p:spPr>
        <p:txBody>
          <a:bodyPr/>
          <a:lstStyle>
            <a:lvl1pPr>
              <a:defRPr>
                <a:solidFill>
                  <a:schemeClr val="accent3">
                    <a:hueOff val="362282"/>
                    <a:satOff val="31803"/>
                    <a:lumOff val="-18242"/>
                  </a:schemeClr>
                </a:solidFill>
              </a:defRPr>
            </a:lvl1pPr>
          </a:lstStyle>
          <a:p>
            <a:r>
              <a:t>Parental Controls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Screenshot 2023-10-04 at 13.40.27.png" descr="Screenshot 2023-10-04 at 13.40.27.png"/>
          <p:cNvPicPr>
            <a:picLocks noChangeAspect="1"/>
          </p:cNvPicPr>
          <p:nvPr/>
        </p:nvPicPr>
        <p:blipFill>
          <a:blip r:embed="rId2"/>
          <a:stretch>
            <a:fillRect/>
          </a:stretch>
        </p:blipFill>
        <p:spPr>
          <a:xfrm>
            <a:off x="4969063" y="4176612"/>
            <a:ext cx="7918107" cy="3597476"/>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520" name="Google Family Link"/>
          <p:cNvSpPr txBox="1">
            <a:spLocks noGrp="1"/>
          </p:cNvSpPr>
          <p:nvPr>
            <p:ph type="title"/>
          </p:nvPr>
        </p:nvSpPr>
        <p:spPr>
          <a:prstGeom prst="rect">
            <a:avLst/>
          </a:prstGeom>
        </p:spPr>
        <p:txBody>
          <a:bodyPr/>
          <a:lstStyle/>
          <a:p>
            <a:r>
              <a:rPr dirty="0"/>
              <a:t>Google Family Link</a:t>
            </a:r>
          </a:p>
        </p:txBody>
      </p:sp>
      <p:sp>
        <p:nvSpPr>
          <p:cNvPr id="521" name="Available on App and Android Stores.…"/>
          <p:cNvSpPr txBox="1">
            <a:spLocks noGrp="1"/>
          </p:cNvSpPr>
          <p:nvPr>
            <p:ph type="body" sz="half" idx="1"/>
          </p:nvPr>
        </p:nvSpPr>
        <p:spPr>
          <a:xfrm>
            <a:off x="533400" y="2832100"/>
            <a:ext cx="6105228" cy="6286500"/>
          </a:xfrm>
          <a:prstGeom prst="rect">
            <a:avLst/>
          </a:prstGeom>
        </p:spPr>
        <p:txBody>
          <a:bodyPr/>
          <a:lstStyle/>
          <a:p>
            <a:r>
              <a:t>Available on App and Android Stores.</a:t>
            </a:r>
          </a:p>
          <a:p>
            <a:r>
              <a:t>Monitor Screen Time.</a:t>
            </a:r>
          </a:p>
          <a:p>
            <a:r>
              <a:t>Manage Apps.</a:t>
            </a:r>
          </a:p>
          <a:p>
            <a:r>
              <a:t>Set sleep time.</a:t>
            </a:r>
          </a:p>
          <a:p>
            <a:r>
              <a:t>See where they are.</a:t>
            </a:r>
          </a:p>
        </p:txBody>
      </p:sp>
      <p:pic>
        <p:nvPicPr>
          <p:cNvPr id="522" name="google family link.png" descr="google family link.png"/>
          <p:cNvPicPr>
            <a:picLocks noChangeAspect="1"/>
          </p:cNvPicPr>
          <p:nvPr/>
        </p:nvPicPr>
        <p:blipFill>
          <a:blip r:embed="rId3"/>
          <a:srcRect l="11664" t="11413" r="16163" b="11462"/>
          <a:stretch>
            <a:fillRect/>
          </a:stretch>
        </p:blipFill>
        <p:spPr>
          <a:xfrm>
            <a:off x="377746" y="431619"/>
            <a:ext cx="1686873" cy="1802621"/>
          </a:xfrm>
          <a:custGeom>
            <a:avLst/>
            <a:gdLst/>
            <a:ahLst/>
            <a:cxnLst>
              <a:cxn ang="0">
                <a:pos x="wd2" y="hd2"/>
              </a:cxn>
              <a:cxn ang="5400000">
                <a:pos x="wd2" y="hd2"/>
              </a:cxn>
              <a:cxn ang="10800000">
                <a:pos x="wd2" y="hd2"/>
              </a:cxn>
              <a:cxn ang="16200000">
                <a:pos x="wd2" y="hd2"/>
              </a:cxn>
            </a:cxnLst>
            <a:rect l="0" t="0" r="r" b="b"/>
            <a:pathLst>
              <a:path w="21190" h="21476" extrusionOk="0">
                <a:moveTo>
                  <a:pt x="11217" y="2"/>
                </a:moveTo>
                <a:cubicBezTo>
                  <a:pt x="10607" y="40"/>
                  <a:pt x="9898" y="578"/>
                  <a:pt x="8126" y="2125"/>
                </a:cubicBezTo>
                <a:cubicBezTo>
                  <a:pt x="1433" y="7969"/>
                  <a:pt x="1177" y="8233"/>
                  <a:pt x="1396" y="9061"/>
                </a:cubicBezTo>
                <a:cubicBezTo>
                  <a:pt x="1480" y="9378"/>
                  <a:pt x="2322" y="10461"/>
                  <a:pt x="7563" y="16972"/>
                </a:cubicBezTo>
                <a:cubicBezTo>
                  <a:pt x="8501" y="18137"/>
                  <a:pt x="9273" y="19185"/>
                  <a:pt x="9273" y="19298"/>
                </a:cubicBezTo>
                <a:cubicBezTo>
                  <a:pt x="9273" y="19411"/>
                  <a:pt x="9125" y="19629"/>
                  <a:pt x="8944" y="19785"/>
                </a:cubicBezTo>
                <a:cubicBezTo>
                  <a:pt x="8566" y="20110"/>
                  <a:pt x="8715" y="20242"/>
                  <a:pt x="7124" y="18239"/>
                </a:cubicBezTo>
                <a:cubicBezTo>
                  <a:pt x="5852" y="16637"/>
                  <a:pt x="5918" y="16660"/>
                  <a:pt x="3031" y="16716"/>
                </a:cubicBezTo>
                <a:cubicBezTo>
                  <a:pt x="894" y="16759"/>
                  <a:pt x="532" y="16800"/>
                  <a:pt x="245" y="17047"/>
                </a:cubicBezTo>
                <a:cubicBezTo>
                  <a:pt x="-179" y="17411"/>
                  <a:pt x="-53" y="17591"/>
                  <a:pt x="623" y="17591"/>
                </a:cubicBezTo>
                <a:cubicBezTo>
                  <a:pt x="1069" y="17591"/>
                  <a:pt x="1266" y="17713"/>
                  <a:pt x="1765" y="18281"/>
                </a:cubicBezTo>
                <a:lnTo>
                  <a:pt x="2368" y="18967"/>
                </a:lnTo>
                <a:lnTo>
                  <a:pt x="2787" y="18494"/>
                </a:lnTo>
                <a:lnTo>
                  <a:pt x="3206" y="18021"/>
                </a:lnTo>
                <a:lnTo>
                  <a:pt x="3660" y="18575"/>
                </a:lnTo>
                <a:cubicBezTo>
                  <a:pt x="5003" y="20222"/>
                  <a:pt x="5846" y="21149"/>
                  <a:pt x="6152" y="21317"/>
                </a:cubicBezTo>
                <a:cubicBezTo>
                  <a:pt x="6394" y="21450"/>
                  <a:pt x="7180" y="21495"/>
                  <a:pt x="8819" y="21468"/>
                </a:cubicBezTo>
                <a:cubicBezTo>
                  <a:pt x="11557" y="21424"/>
                  <a:pt x="11248" y="21589"/>
                  <a:pt x="13172" y="19175"/>
                </a:cubicBezTo>
                <a:cubicBezTo>
                  <a:pt x="15606" y="16120"/>
                  <a:pt x="19124" y="11745"/>
                  <a:pt x="20071" y="10593"/>
                </a:cubicBezTo>
                <a:cubicBezTo>
                  <a:pt x="21260" y="9148"/>
                  <a:pt x="21421" y="8659"/>
                  <a:pt x="20929" y="7993"/>
                </a:cubicBezTo>
                <a:cubicBezTo>
                  <a:pt x="20488" y="7395"/>
                  <a:pt x="12256" y="264"/>
                  <a:pt x="11831" y="111"/>
                </a:cubicBezTo>
                <a:cubicBezTo>
                  <a:pt x="11615" y="33"/>
                  <a:pt x="11421" y="-11"/>
                  <a:pt x="11217" y="2"/>
                </a:cubicBezTo>
                <a:close/>
              </a:path>
            </a:pathLst>
          </a:cu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Apple Parental Control"/>
          <p:cNvSpPr txBox="1">
            <a:spLocks noGrp="1"/>
          </p:cNvSpPr>
          <p:nvPr>
            <p:ph type="title"/>
          </p:nvPr>
        </p:nvSpPr>
        <p:spPr>
          <a:prstGeom prst="rect">
            <a:avLst/>
          </a:prstGeom>
        </p:spPr>
        <p:txBody>
          <a:bodyPr/>
          <a:lstStyle/>
          <a:p>
            <a:r>
              <a:rPr dirty="0"/>
              <a:t>Apple Parental Control</a:t>
            </a:r>
          </a:p>
        </p:txBody>
      </p:sp>
      <p:sp>
        <p:nvSpPr>
          <p:cNvPr id="525" name="Restrict Apps…"/>
          <p:cNvSpPr txBox="1">
            <a:spLocks noGrp="1"/>
          </p:cNvSpPr>
          <p:nvPr>
            <p:ph type="body" sz="half" idx="1"/>
          </p:nvPr>
        </p:nvSpPr>
        <p:spPr>
          <a:xfrm>
            <a:off x="952500" y="2590800"/>
            <a:ext cx="4767561" cy="6286500"/>
          </a:xfrm>
          <a:prstGeom prst="rect">
            <a:avLst/>
          </a:prstGeom>
        </p:spPr>
        <p:txBody>
          <a:bodyPr/>
          <a:lstStyle/>
          <a:p>
            <a:r>
              <a:t>Restrict Apps</a:t>
            </a:r>
          </a:p>
          <a:p>
            <a:r>
              <a:t>Set time limits</a:t>
            </a:r>
          </a:p>
          <a:p>
            <a:r>
              <a:t>Filter web content</a:t>
            </a:r>
          </a:p>
          <a:p>
            <a:r>
              <a:t>Restrict the game centre.</a:t>
            </a:r>
          </a:p>
        </p:txBody>
      </p:sp>
      <p:pic>
        <p:nvPicPr>
          <p:cNvPr id="526" name="Screenshot 2023-02-08 at 22.22.15.png" descr="Screenshot 2023-02-08 at 22.22.15.png"/>
          <p:cNvPicPr>
            <a:picLocks noChangeAspect="1"/>
          </p:cNvPicPr>
          <p:nvPr/>
        </p:nvPicPr>
        <p:blipFill>
          <a:blip r:embed="rId2"/>
          <a:srcRect l="10597" t="1513" r="7361" b="1346"/>
          <a:stretch>
            <a:fillRect/>
          </a:stretch>
        </p:blipFill>
        <p:spPr>
          <a:xfrm>
            <a:off x="6114017" y="2852038"/>
            <a:ext cx="2837150" cy="5764024"/>
          </a:xfrm>
          <a:custGeom>
            <a:avLst/>
            <a:gdLst/>
            <a:ahLst/>
            <a:cxnLst>
              <a:cxn ang="0">
                <a:pos x="wd2" y="hd2"/>
              </a:cxn>
              <a:cxn ang="5400000">
                <a:pos x="wd2" y="hd2"/>
              </a:cxn>
              <a:cxn ang="10800000">
                <a:pos x="wd2" y="hd2"/>
              </a:cxn>
              <a:cxn ang="16200000">
                <a:pos x="wd2" y="hd2"/>
              </a:cxn>
            </a:cxnLst>
            <a:rect l="0" t="0" r="r" b="b"/>
            <a:pathLst>
              <a:path w="21581" h="21582" extrusionOk="0">
                <a:moveTo>
                  <a:pt x="10341" y="1"/>
                </a:moveTo>
                <a:cubicBezTo>
                  <a:pt x="6089" y="3"/>
                  <a:pt x="2586" y="23"/>
                  <a:pt x="2559" y="45"/>
                </a:cubicBezTo>
                <a:cubicBezTo>
                  <a:pt x="2531" y="68"/>
                  <a:pt x="2272" y="142"/>
                  <a:pt x="1982" y="212"/>
                </a:cubicBezTo>
                <a:cubicBezTo>
                  <a:pt x="1376" y="358"/>
                  <a:pt x="885" y="605"/>
                  <a:pt x="542" y="939"/>
                </a:cubicBezTo>
                <a:cubicBezTo>
                  <a:pt x="274" y="1199"/>
                  <a:pt x="235" y="1286"/>
                  <a:pt x="156" y="1744"/>
                </a:cubicBezTo>
                <a:cubicBezTo>
                  <a:pt x="115" y="1982"/>
                  <a:pt x="-19" y="6272"/>
                  <a:pt x="2" y="6689"/>
                </a:cubicBezTo>
                <a:cubicBezTo>
                  <a:pt x="4" y="6728"/>
                  <a:pt x="7" y="7368"/>
                  <a:pt x="8" y="8108"/>
                </a:cubicBezTo>
                <a:cubicBezTo>
                  <a:pt x="9" y="8849"/>
                  <a:pt x="31" y="9470"/>
                  <a:pt x="56" y="9490"/>
                </a:cubicBezTo>
                <a:cubicBezTo>
                  <a:pt x="81" y="9510"/>
                  <a:pt x="116" y="11885"/>
                  <a:pt x="135" y="14767"/>
                </a:cubicBezTo>
                <a:cubicBezTo>
                  <a:pt x="153" y="17649"/>
                  <a:pt x="188" y="20048"/>
                  <a:pt x="213" y="20100"/>
                </a:cubicBezTo>
                <a:cubicBezTo>
                  <a:pt x="266" y="20209"/>
                  <a:pt x="438" y="20426"/>
                  <a:pt x="609" y="20599"/>
                </a:cubicBezTo>
                <a:cubicBezTo>
                  <a:pt x="673" y="20665"/>
                  <a:pt x="1013" y="20856"/>
                  <a:pt x="1366" y="21026"/>
                </a:cubicBezTo>
                <a:cubicBezTo>
                  <a:pt x="1832" y="21250"/>
                  <a:pt x="2084" y="21336"/>
                  <a:pt x="2284" y="21341"/>
                </a:cubicBezTo>
                <a:cubicBezTo>
                  <a:pt x="2436" y="21344"/>
                  <a:pt x="2733" y="21372"/>
                  <a:pt x="2945" y="21402"/>
                </a:cubicBezTo>
                <a:cubicBezTo>
                  <a:pt x="3198" y="21438"/>
                  <a:pt x="4304" y="21457"/>
                  <a:pt x="6154" y="21457"/>
                </a:cubicBezTo>
                <a:cubicBezTo>
                  <a:pt x="8638" y="21457"/>
                  <a:pt x="8983" y="21465"/>
                  <a:pt x="9034" y="21531"/>
                </a:cubicBezTo>
                <a:cubicBezTo>
                  <a:pt x="9061" y="21565"/>
                  <a:pt x="9078" y="21582"/>
                  <a:pt x="9098" y="21582"/>
                </a:cubicBezTo>
                <a:cubicBezTo>
                  <a:pt x="9118" y="21582"/>
                  <a:pt x="9140" y="21564"/>
                  <a:pt x="9179" y="21530"/>
                </a:cubicBezTo>
                <a:cubicBezTo>
                  <a:pt x="9229" y="21486"/>
                  <a:pt x="9390" y="21454"/>
                  <a:pt x="9553" y="21454"/>
                </a:cubicBezTo>
                <a:cubicBezTo>
                  <a:pt x="9729" y="21454"/>
                  <a:pt x="9864" y="21483"/>
                  <a:pt x="9901" y="21530"/>
                </a:cubicBezTo>
                <a:cubicBezTo>
                  <a:pt x="9952" y="21596"/>
                  <a:pt x="9970" y="21597"/>
                  <a:pt x="10040" y="21536"/>
                </a:cubicBezTo>
                <a:cubicBezTo>
                  <a:pt x="10108" y="21475"/>
                  <a:pt x="10695" y="21465"/>
                  <a:pt x="14172" y="21460"/>
                </a:cubicBezTo>
                <a:cubicBezTo>
                  <a:pt x="17960" y="21454"/>
                  <a:pt x="18674" y="21434"/>
                  <a:pt x="19311" y="21314"/>
                </a:cubicBezTo>
                <a:cubicBezTo>
                  <a:pt x="19477" y="21283"/>
                  <a:pt x="19578" y="21284"/>
                  <a:pt x="19618" y="21316"/>
                </a:cubicBezTo>
                <a:cubicBezTo>
                  <a:pt x="19682" y="21367"/>
                  <a:pt x="19963" y="21282"/>
                  <a:pt x="19923" y="21224"/>
                </a:cubicBezTo>
                <a:cubicBezTo>
                  <a:pt x="19912" y="21207"/>
                  <a:pt x="20098" y="21103"/>
                  <a:pt x="20337" y="20995"/>
                </a:cubicBezTo>
                <a:cubicBezTo>
                  <a:pt x="20916" y="20731"/>
                  <a:pt x="21262" y="20377"/>
                  <a:pt x="21391" y="19917"/>
                </a:cubicBezTo>
                <a:cubicBezTo>
                  <a:pt x="21460" y="19668"/>
                  <a:pt x="21495" y="17793"/>
                  <a:pt x="21493" y="14263"/>
                </a:cubicBezTo>
                <a:cubicBezTo>
                  <a:pt x="21492" y="11358"/>
                  <a:pt x="21518" y="8943"/>
                  <a:pt x="21554" y="8897"/>
                </a:cubicBezTo>
                <a:cubicBezTo>
                  <a:pt x="21571" y="8875"/>
                  <a:pt x="21580" y="8624"/>
                  <a:pt x="21581" y="8238"/>
                </a:cubicBezTo>
                <a:cubicBezTo>
                  <a:pt x="21581" y="7851"/>
                  <a:pt x="21574" y="7331"/>
                  <a:pt x="21557" y="6768"/>
                </a:cubicBezTo>
                <a:cubicBezTo>
                  <a:pt x="21522" y="5642"/>
                  <a:pt x="21490" y="3993"/>
                  <a:pt x="21484" y="3105"/>
                </a:cubicBezTo>
                <a:cubicBezTo>
                  <a:pt x="21477" y="2028"/>
                  <a:pt x="21439" y="1471"/>
                  <a:pt x="21369" y="1429"/>
                </a:cubicBezTo>
                <a:cubicBezTo>
                  <a:pt x="21295" y="1384"/>
                  <a:pt x="21295" y="1341"/>
                  <a:pt x="21372" y="1280"/>
                </a:cubicBezTo>
                <a:cubicBezTo>
                  <a:pt x="21462" y="1210"/>
                  <a:pt x="21431" y="1172"/>
                  <a:pt x="21200" y="1063"/>
                </a:cubicBezTo>
                <a:cubicBezTo>
                  <a:pt x="21047" y="991"/>
                  <a:pt x="20943" y="915"/>
                  <a:pt x="20968" y="895"/>
                </a:cubicBezTo>
                <a:cubicBezTo>
                  <a:pt x="21033" y="843"/>
                  <a:pt x="20248" y="368"/>
                  <a:pt x="20147" y="399"/>
                </a:cubicBezTo>
                <a:cubicBezTo>
                  <a:pt x="20100" y="413"/>
                  <a:pt x="19985" y="362"/>
                  <a:pt x="19893" y="285"/>
                </a:cubicBezTo>
                <a:cubicBezTo>
                  <a:pt x="19801" y="208"/>
                  <a:pt x="19657" y="146"/>
                  <a:pt x="19573" y="146"/>
                </a:cubicBezTo>
                <a:cubicBezTo>
                  <a:pt x="19490" y="147"/>
                  <a:pt x="19117" y="114"/>
                  <a:pt x="18746" y="72"/>
                </a:cubicBezTo>
                <a:cubicBezTo>
                  <a:pt x="18155" y="6"/>
                  <a:pt x="17111" y="-3"/>
                  <a:pt x="10341" y="1"/>
                </a:cubicBezTo>
                <a:close/>
              </a:path>
            </a:pathLst>
          </a:custGeom>
          <a:ln w="12700">
            <a:miter lim="400000"/>
          </a:ln>
        </p:spPr>
      </p:pic>
      <p:pic>
        <p:nvPicPr>
          <p:cNvPr id="527" name="Screenshot 2023-02-08 at 22.25.53.png" descr="Screenshot 2023-02-08 at 22.25.53.png"/>
          <p:cNvPicPr>
            <a:picLocks noChangeAspect="1"/>
          </p:cNvPicPr>
          <p:nvPr/>
        </p:nvPicPr>
        <p:blipFill>
          <a:blip r:embed="rId3"/>
          <a:srcRect r="4"/>
          <a:stretch>
            <a:fillRect/>
          </a:stretch>
        </p:blipFill>
        <p:spPr>
          <a:xfrm>
            <a:off x="9525818" y="2865470"/>
            <a:ext cx="3185320" cy="57641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
                </a:lnTo>
                <a:lnTo>
                  <a:pt x="0" y="381"/>
                </a:lnTo>
                <a:lnTo>
                  <a:pt x="641" y="381"/>
                </a:lnTo>
                <a:cubicBezTo>
                  <a:pt x="993" y="381"/>
                  <a:pt x="1302" y="401"/>
                  <a:pt x="1329" y="425"/>
                </a:cubicBezTo>
                <a:cubicBezTo>
                  <a:pt x="1357" y="450"/>
                  <a:pt x="1375" y="1407"/>
                  <a:pt x="1370" y="2554"/>
                </a:cubicBezTo>
                <a:cubicBezTo>
                  <a:pt x="1365" y="3700"/>
                  <a:pt x="1364" y="5785"/>
                  <a:pt x="1367" y="7185"/>
                </a:cubicBezTo>
                <a:cubicBezTo>
                  <a:pt x="1387" y="16198"/>
                  <a:pt x="1373" y="21136"/>
                  <a:pt x="1329" y="21175"/>
                </a:cubicBezTo>
                <a:cubicBezTo>
                  <a:pt x="1302" y="21199"/>
                  <a:pt x="993" y="21219"/>
                  <a:pt x="641" y="21219"/>
                </a:cubicBezTo>
                <a:lnTo>
                  <a:pt x="0" y="21219"/>
                </a:lnTo>
                <a:lnTo>
                  <a:pt x="0" y="21410"/>
                </a:lnTo>
                <a:lnTo>
                  <a:pt x="0" y="21600"/>
                </a:lnTo>
                <a:lnTo>
                  <a:pt x="10800" y="21600"/>
                </a:lnTo>
                <a:lnTo>
                  <a:pt x="21600" y="21600"/>
                </a:lnTo>
                <a:lnTo>
                  <a:pt x="21600" y="21411"/>
                </a:lnTo>
                <a:lnTo>
                  <a:pt x="21600" y="21222"/>
                </a:lnTo>
                <a:lnTo>
                  <a:pt x="20763" y="21209"/>
                </a:lnTo>
                <a:lnTo>
                  <a:pt x="19923" y="21195"/>
                </a:lnTo>
                <a:lnTo>
                  <a:pt x="19923" y="10800"/>
                </a:lnTo>
                <a:lnTo>
                  <a:pt x="19923" y="405"/>
                </a:lnTo>
                <a:lnTo>
                  <a:pt x="20763" y="391"/>
                </a:lnTo>
                <a:lnTo>
                  <a:pt x="21600" y="378"/>
                </a:lnTo>
                <a:lnTo>
                  <a:pt x="21600" y="189"/>
                </a:lnTo>
                <a:lnTo>
                  <a:pt x="21600" y="0"/>
                </a:lnTo>
                <a:lnTo>
                  <a:pt x="10800" y="0"/>
                </a:lnTo>
                <a:lnTo>
                  <a:pt x="0" y="0"/>
                </a:lnTo>
                <a:close/>
                <a:moveTo>
                  <a:pt x="1620" y="6200"/>
                </a:moveTo>
                <a:cubicBezTo>
                  <a:pt x="1644" y="6205"/>
                  <a:pt x="1667" y="6222"/>
                  <a:pt x="1687" y="6252"/>
                </a:cubicBezTo>
                <a:cubicBezTo>
                  <a:pt x="1719" y="6298"/>
                  <a:pt x="1702" y="6357"/>
                  <a:pt x="1650" y="6386"/>
                </a:cubicBezTo>
                <a:cubicBezTo>
                  <a:pt x="1581" y="6424"/>
                  <a:pt x="1538" y="6416"/>
                  <a:pt x="1496" y="6356"/>
                </a:cubicBezTo>
                <a:cubicBezTo>
                  <a:pt x="1465" y="6311"/>
                  <a:pt x="1482" y="6250"/>
                  <a:pt x="1534" y="6221"/>
                </a:cubicBezTo>
                <a:cubicBezTo>
                  <a:pt x="1568" y="6202"/>
                  <a:pt x="1596" y="6195"/>
                  <a:pt x="1620" y="6200"/>
                </a:cubicBezTo>
                <a:close/>
              </a:path>
            </a:pathLst>
          </a:cu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Screenshot 2023-06-13 at 22.17.20.png" descr="Screenshot 2023-06-13 at 22.17.20.png"/>
          <p:cNvPicPr>
            <a:picLocks noChangeAspect="1"/>
          </p:cNvPicPr>
          <p:nvPr/>
        </p:nvPicPr>
        <p:blipFill>
          <a:blip r:embed="rId2"/>
          <a:stretch>
            <a:fillRect/>
          </a:stretch>
        </p:blipFill>
        <p:spPr>
          <a:xfrm>
            <a:off x="1111250" y="1409700"/>
            <a:ext cx="10782300" cy="6934200"/>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Screenshot 2023-06-14 at 15.47.39.png" descr="Screenshot 2023-06-14 at 15.47.39.png"/>
          <p:cNvPicPr>
            <a:picLocks noChangeAspect="1"/>
          </p:cNvPicPr>
          <p:nvPr/>
        </p:nvPicPr>
        <p:blipFill>
          <a:blip r:embed="rId2"/>
          <a:stretch>
            <a:fillRect/>
          </a:stretch>
        </p:blipFill>
        <p:spPr>
          <a:xfrm>
            <a:off x="0" y="2101537"/>
            <a:ext cx="13004800" cy="7263059"/>
          </a:xfrm>
          <a:prstGeom prst="rect">
            <a:avLst/>
          </a:prstGeom>
          <a:ln w="12700">
            <a:miter lim="400000"/>
          </a:ln>
        </p:spPr>
      </p:pic>
      <p:sp>
        <p:nvSpPr>
          <p:cNvPr id="2" name="Google Family Link">
            <a:extLst>
              <a:ext uri="{FF2B5EF4-FFF2-40B4-BE49-F238E27FC236}">
                <a16:creationId xmlns:a16="http://schemas.microsoft.com/office/drawing/2014/main" id="{AE37859E-123A-227D-6F1B-8D4F631895FE}"/>
              </a:ext>
            </a:extLst>
          </p:cNvPr>
          <p:cNvSpPr txBox="1">
            <a:spLocks/>
          </p:cNvSpPr>
          <p:nvPr/>
        </p:nvSpPr>
        <p:spPr>
          <a:xfrm>
            <a:off x="952500" y="254000"/>
            <a:ext cx="11099800" cy="1124857"/>
          </a:xfrm>
          <a:prstGeom prst="rect">
            <a:avLst/>
          </a:prstGeom>
        </p:spPr>
        <p:txBody>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algn="ctr" hangingPunct="1"/>
            <a:r>
              <a:rPr lang="en-GB" dirty="0"/>
              <a:t>WhatsApp</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upport for you"/>
          <p:cNvSpPr txBox="1">
            <a:spLocks noGrp="1"/>
          </p:cNvSpPr>
          <p:nvPr>
            <p:ph type="title"/>
          </p:nvPr>
        </p:nvSpPr>
        <p:spPr>
          <a:prstGeom prst="rect">
            <a:avLst/>
          </a:prstGeom>
        </p:spPr>
        <p:txBody>
          <a:bodyPr/>
          <a:lstStyle/>
          <a:p>
            <a:r>
              <a:t>Support for you</a:t>
            </a:r>
          </a:p>
        </p:txBody>
      </p:sp>
      <p:sp>
        <p:nvSpPr>
          <p:cNvPr id="532" name="You can alway speak to:…"/>
          <p:cNvSpPr txBox="1">
            <a:spLocks noGrp="1"/>
          </p:cNvSpPr>
          <p:nvPr>
            <p:ph type="body" idx="1"/>
          </p:nvPr>
        </p:nvSpPr>
        <p:spPr>
          <a:prstGeom prst="rect">
            <a:avLst/>
          </a:prstGeom>
        </p:spPr>
        <p:txBody>
          <a:bodyPr/>
          <a:lstStyle/>
          <a:p>
            <a:pPr marL="355600" indent="-355600" defTabSz="467359">
              <a:spcBef>
                <a:spcPts val="3300"/>
              </a:spcBef>
              <a:defRPr sz="2560"/>
            </a:pPr>
            <a:r>
              <a:t>You can alway speak to:</a:t>
            </a:r>
          </a:p>
          <a:p>
            <a:pPr marL="711200" lvl="1" indent="-355600" defTabSz="467359">
              <a:spcBef>
                <a:spcPts val="3300"/>
              </a:spcBef>
              <a:defRPr sz="2560"/>
            </a:pPr>
            <a:r>
              <a:t>CEOP</a:t>
            </a:r>
          </a:p>
          <a:p>
            <a:pPr marL="711200" lvl="1" indent="-355600" defTabSz="467359">
              <a:spcBef>
                <a:spcPts val="3300"/>
              </a:spcBef>
              <a:defRPr sz="2560"/>
            </a:pPr>
            <a:r>
              <a:t>NSPCC</a:t>
            </a:r>
          </a:p>
          <a:p>
            <a:pPr marL="711200" lvl="1" indent="-355600" defTabSz="467359">
              <a:spcBef>
                <a:spcPts val="3300"/>
              </a:spcBef>
              <a:defRPr sz="2560"/>
            </a:pPr>
            <a:r>
              <a:t>School</a:t>
            </a:r>
          </a:p>
          <a:p>
            <a:pPr marL="355600" indent="-355600" defTabSz="467359">
              <a:spcBef>
                <a:spcPts val="3300"/>
              </a:spcBef>
              <a:defRPr sz="2560"/>
            </a:pPr>
            <a:r>
              <a:t>Or for more general information you can visit these sites:</a:t>
            </a:r>
          </a:p>
          <a:p>
            <a:pPr marL="711200" lvl="1" indent="-355600" defTabSz="467359">
              <a:spcBef>
                <a:spcPts val="3300"/>
              </a:spcBef>
              <a:defRPr sz="2560"/>
            </a:pPr>
            <a:r>
              <a:t>UK Safer Internet Centre (</a:t>
            </a:r>
            <a:r>
              <a:rPr u="sng">
                <a:hlinkClick r:id="rId2"/>
              </a:rPr>
              <a:t>https://www.saferinternet.org.uk/</a:t>
            </a:r>
            <a:r>
              <a:t>)</a:t>
            </a:r>
          </a:p>
          <a:p>
            <a:pPr marL="711200" lvl="1" indent="-355600" defTabSz="467359">
              <a:spcBef>
                <a:spcPts val="3300"/>
              </a:spcBef>
              <a:defRPr sz="2560"/>
            </a:pPr>
            <a:r>
              <a:t>Internet Matters (</a:t>
            </a:r>
            <a:r>
              <a:rPr u="sng">
                <a:hlinkClick r:id="rId3"/>
              </a:rPr>
              <a:t>https://www.internetmatters.org/</a:t>
            </a:r>
            <a:r>
              <a:t>)</a:t>
            </a:r>
          </a:p>
          <a:p>
            <a:pPr marL="711200" lvl="1" indent="-355600" defTabSz="467359">
              <a:spcBef>
                <a:spcPts val="3300"/>
              </a:spcBef>
              <a:defRPr sz="2560"/>
            </a:pPr>
            <a:r>
              <a:t>The Parent Zone (</a:t>
            </a:r>
            <a:r>
              <a:rPr u="sng">
                <a:hlinkClick r:id="rId4"/>
              </a:rPr>
              <a:t>https://parentzone.org.uk/home</a:t>
            </a:r>
            <a: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Live Streaming"/>
          <p:cNvSpPr txBox="1">
            <a:spLocks noGrp="1"/>
          </p:cNvSpPr>
          <p:nvPr>
            <p:ph type="title"/>
          </p:nvPr>
        </p:nvSpPr>
        <p:spPr>
          <a:prstGeom prst="rect">
            <a:avLst/>
          </a:prstGeom>
        </p:spPr>
        <p:txBody>
          <a:bodyPr/>
          <a:lstStyle/>
          <a:p>
            <a:r>
              <a:t>Live Streaming</a:t>
            </a:r>
          </a:p>
        </p:txBody>
      </p:sp>
      <p:sp>
        <p:nvSpPr>
          <p:cNvPr id="535" name="This part of the presentation is only suitable for over 18s and may upset some parents."/>
          <p:cNvSpPr txBox="1"/>
          <p:nvPr/>
        </p:nvSpPr>
        <p:spPr>
          <a:xfrm>
            <a:off x="1270000" y="7864078"/>
            <a:ext cx="10464800" cy="813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defTabSz="297941">
              <a:lnSpc>
                <a:spcPct val="100000"/>
              </a:lnSpc>
              <a:spcBef>
                <a:spcPts val="0"/>
              </a:spcBef>
              <a:defRPr sz="2040">
                <a:latin typeface="Helvetica Neue Medium"/>
                <a:ea typeface="Helvetica Neue Medium"/>
                <a:cs typeface="Helvetica Neue Medium"/>
                <a:sym typeface="Helvetica Neue Medium"/>
              </a:defRPr>
            </a:lvl1pPr>
          </a:lstStyle>
          <a:p>
            <a:r>
              <a:t>This part of the presentation is only suitable for over 18s and may upset some parents.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unnamed.png" descr="unnamed.png"/>
          <p:cNvPicPr>
            <a:picLocks noChangeAspect="1"/>
          </p:cNvPicPr>
          <p:nvPr/>
        </p:nvPicPr>
        <p:blipFill>
          <a:blip r:embed="rId2"/>
          <a:stretch>
            <a:fillRect/>
          </a:stretch>
        </p:blipFill>
        <p:spPr>
          <a:xfrm>
            <a:off x="842489" y="1580056"/>
            <a:ext cx="3118446" cy="3118446"/>
          </a:xfrm>
          <a:prstGeom prst="rect">
            <a:avLst/>
          </a:prstGeom>
          <a:ln w="12700">
            <a:miter lim="400000"/>
          </a:ln>
        </p:spPr>
      </p:pic>
      <p:pic>
        <p:nvPicPr>
          <p:cNvPr id="314" name="Roblox_2017_icon_v3.png" descr="Roblox_2017_icon_v3.png"/>
          <p:cNvPicPr>
            <a:picLocks noChangeAspect="1"/>
          </p:cNvPicPr>
          <p:nvPr/>
        </p:nvPicPr>
        <p:blipFill>
          <a:blip r:embed="rId3"/>
          <a:stretch>
            <a:fillRect/>
          </a:stretch>
        </p:blipFill>
        <p:spPr>
          <a:xfrm>
            <a:off x="9414222" y="3588508"/>
            <a:ext cx="1595108" cy="1595108"/>
          </a:xfrm>
          <a:prstGeom prst="rect">
            <a:avLst/>
          </a:prstGeom>
          <a:ln w="12700">
            <a:miter lim="400000"/>
          </a:ln>
        </p:spPr>
      </p:pic>
      <p:pic>
        <p:nvPicPr>
          <p:cNvPr id="315" name="instagram.png" descr="instagram.png"/>
          <p:cNvPicPr>
            <a:picLocks noChangeAspect="1"/>
          </p:cNvPicPr>
          <p:nvPr/>
        </p:nvPicPr>
        <p:blipFill>
          <a:blip r:embed="rId4"/>
          <a:stretch>
            <a:fillRect/>
          </a:stretch>
        </p:blipFill>
        <p:spPr>
          <a:xfrm>
            <a:off x="7399320" y="3527488"/>
            <a:ext cx="1802012" cy="1802012"/>
          </a:xfrm>
          <a:prstGeom prst="rect">
            <a:avLst/>
          </a:prstGeom>
          <a:ln w="12700">
            <a:miter lim="400000"/>
          </a:ln>
        </p:spPr>
      </p:pic>
      <p:pic>
        <p:nvPicPr>
          <p:cNvPr id="316" name="246x0w.jpg" descr="246x0w.jpg"/>
          <p:cNvPicPr>
            <a:picLocks noChangeAspect="1"/>
          </p:cNvPicPr>
          <p:nvPr/>
        </p:nvPicPr>
        <p:blipFill>
          <a:blip r:embed="rId5"/>
          <a:stretch>
            <a:fillRect/>
          </a:stretch>
        </p:blipFill>
        <p:spPr>
          <a:xfrm>
            <a:off x="5600154" y="3485155"/>
            <a:ext cx="1801813" cy="1801813"/>
          </a:xfrm>
          <a:prstGeom prst="rect">
            <a:avLst/>
          </a:prstGeom>
          <a:ln w="12700">
            <a:miter lim="400000"/>
          </a:ln>
        </p:spPr>
      </p:pic>
      <p:pic>
        <p:nvPicPr>
          <p:cNvPr id="317" name="facebook-logo-5806c64c3df78cbc2857cae7.png" descr="facebook-logo-5806c64c3df78cbc2857cae7.png"/>
          <p:cNvPicPr>
            <a:picLocks noChangeAspect="1"/>
          </p:cNvPicPr>
          <p:nvPr/>
        </p:nvPicPr>
        <p:blipFill>
          <a:blip r:embed="rId6"/>
          <a:stretch>
            <a:fillRect/>
          </a:stretch>
        </p:blipFill>
        <p:spPr>
          <a:xfrm>
            <a:off x="5568024" y="1724088"/>
            <a:ext cx="1801813" cy="1801814"/>
          </a:xfrm>
          <a:prstGeom prst="rect">
            <a:avLst/>
          </a:prstGeom>
          <a:ln w="12700">
            <a:miter lim="400000"/>
          </a:ln>
        </p:spPr>
      </p:pic>
      <p:pic>
        <p:nvPicPr>
          <p:cNvPr id="318" name="snapchat.jpg" descr="snapchat.jpg"/>
          <p:cNvPicPr>
            <a:picLocks noChangeAspect="1"/>
          </p:cNvPicPr>
          <p:nvPr/>
        </p:nvPicPr>
        <p:blipFill>
          <a:blip r:embed="rId7"/>
          <a:srcRect l="21567" r="21567"/>
          <a:stretch>
            <a:fillRect/>
          </a:stretch>
        </p:blipFill>
        <p:spPr>
          <a:xfrm>
            <a:off x="10978736" y="1724088"/>
            <a:ext cx="1668689" cy="1801894"/>
          </a:xfrm>
          <a:prstGeom prst="rect">
            <a:avLst/>
          </a:prstGeom>
          <a:ln w="12700">
            <a:miter lim="400000"/>
          </a:ln>
        </p:spPr>
      </p:pic>
      <p:pic>
        <p:nvPicPr>
          <p:cNvPr id="319" name="a9614be884156c0c2520f11f22a40e3c.jpeg" descr="a9614be884156c0c2520f11f22a40e3c.jpeg"/>
          <p:cNvPicPr>
            <a:picLocks noChangeAspect="1"/>
          </p:cNvPicPr>
          <p:nvPr/>
        </p:nvPicPr>
        <p:blipFill>
          <a:blip r:embed="rId8"/>
          <a:stretch>
            <a:fillRect/>
          </a:stretch>
        </p:blipFill>
        <p:spPr>
          <a:xfrm>
            <a:off x="7361253" y="1724122"/>
            <a:ext cx="1801748" cy="1801747"/>
          </a:xfrm>
          <a:prstGeom prst="rect">
            <a:avLst/>
          </a:prstGeom>
          <a:ln w="12700">
            <a:miter lim="400000"/>
          </a:ln>
        </p:spPr>
      </p:pic>
      <p:pic>
        <p:nvPicPr>
          <p:cNvPr id="320" name="246x0w.jpg" descr="246x0w.jpg"/>
          <p:cNvPicPr>
            <a:picLocks noChangeAspect="1"/>
          </p:cNvPicPr>
          <p:nvPr/>
        </p:nvPicPr>
        <p:blipFill>
          <a:blip r:embed="rId9"/>
          <a:stretch>
            <a:fillRect/>
          </a:stretch>
        </p:blipFill>
        <p:spPr>
          <a:xfrm>
            <a:off x="9145934" y="1724122"/>
            <a:ext cx="1801748" cy="1801747"/>
          </a:xfrm>
          <a:prstGeom prst="rect">
            <a:avLst/>
          </a:prstGeom>
          <a:ln w="12700">
            <a:miter lim="400000"/>
          </a:ln>
        </p:spPr>
      </p:pic>
      <p:pic>
        <p:nvPicPr>
          <p:cNvPr id="321" name="Image" descr="Image"/>
          <p:cNvPicPr>
            <a:picLocks noChangeAspect="1"/>
          </p:cNvPicPr>
          <p:nvPr/>
        </p:nvPicPr>
        <p:blipFill>
          <a:blip r:embed="rId10"/>
          <a:stretch>
            <a:fillRect/>
          </a:stretch>
        </p:blipFill>
        <p:spPr>
          <a:xfrm>
            <a:off x="5180374" y="7626449"/>
            <a:ext cx="1898985" cy="1833952"/>
          </a:xfrm>
          <a:prstGeom prst="rect">
            <a:avLst/>
          </a:prstGeom>
          <a:ln w="12700">
            <a:miter lim="400000"/>
          </a:ln>
        </p:spPr>
      </p:pic>
      <p:pic>
        <p:nvPicPr>
          <p:cNvPr id="322" name="Image" descr="Image"/>
          <p:cNvPicPr>
            <a:picLocks noChangeAspect="1"/>
          </p:cNvPicPr>
          <p:nvPr/>
        </p:nvPicPr>
        <p:blipFill>
          <a:blip r:embed="rId11"/>
          <a:stretch>
            <a:fillRect/>
          </a:stretch>
        </p:blipFill>
        <p:spPr>
          <a:xfrm>
            <a:off x="10352975" y="8299984"/>
            <a:ext cx="1749008" cy="877420"/>
          </a:xfrm>
          <a:prstGeom prst="rect">
            <a:avLst/>
          </a:prstGeom>
          <a:ln w="12700">
            <a:miter lim="400000"/>
          </a:ln>
        </p:spPr>
      </p:pic>
      <p:pic>
        <p:nvPicPr>
          <p:cNvPr id="324" name="Image" descr="Image"/>
          <p:cNvPicPr>
            <a:picLocks noChangeAspect="1"/>
          </p:cNvPicPr>
          <p:nvPr/>
        </p:nvPicPr>
        <p:blipFill>
          <a:blip r:embed="rId12"/>
          <a:stretch>
            <a:fillRect/>
          </a:stretch>
        </p:blipFill>
        <p:spPr>
          <a:xfrm>
            <a:off x="6825951" y="8034138"/>
            <a:ext cx="2327932" cy="1409113"/>
          </a:xfrm>
          <a:prstGeom prst="rect">
            <a:avLst/>
          </a:prstGeom>
          <a:ln w="12700">
            <a:miter lim="400000"/>
          </a:ln>
        </p:spPr>
      </p:pic>
      <p:pic>
        <p:nvPicPr>
          <p:cNvPr id="325" name="Image" descr="Image"/>
          <p:cNvPicPr>
            <a:picLocks noChangeAspect="1"/>
          </p:cNvPicPr>
          <p:nvPr/>
        </p:nvPicPr>
        <p:blipFill>
          <a:blip r:embed="rId13"/>
          <a:stretch>
            <a:fillRect/>
          </a:stretch>
        </p:blipFill>
        <p:spPr>
          <a:xfrm>
            <a:off x="7084653" y="7236038"/>
            <a:ext cx="1451683" cy="909858"/>
          </a:xfrm>
          <a:prstGeom prst="rect">
            <a:avLst/>
          </a:prstGeom>
          <a:ln w="12700">
            <a:miter lim="400000"/>
          </a:ln>
        </p:spPr>
      </p:pic>
      <p:pic>
        <p:nvPicPr>
          <p:cNvPr id="326" name="Image" descr="Image"/>
          <p:cNvPicPr>
            <a:picLocks noChangeAspect="1"/>
          </p:cNvPicPr>
          <p:nvPr/>
        </p:nvPicPr>
        <p:blipFill>
          <a:blip r:embed="rId14"/>
          <a:stretch>
            <a:fillRect/>
          </a:stretch>
        </p:blipFill>
        <p:spPr>
          <a:xfrm>
            <a:off x="9097581" y="8178301"/>
            <a:ext cx="1120787" cy="1120786"/>
          </a:xfrm>
          <a:prstGeom prst="rect">
            <a:avLst/>
          </a:prstGeom>
          <a:ln w="12700">
            <a:miter lim="400000"/>
          </a:ln>
        </p:spPr>
      </p:pic>
      <p:sp>
        <p:nvSpPr>
          <p:cNvPr id="327" name="Children’s Digital Playground (6-12)"/>
          <p:cNvSpPr txBox="1"/>
          <p:nvPr/>
        </p:nvSpPr>
        <p:spPr>
          <a:xfrm>
            <a:off x="643240" y="400916"/>
            <a:ext cx="11718320" cy="909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3" tIns="27093" rIns="27093" bIns="27093" anchor="ctr">
            <a:spAutoFit/>
          </a:bodyPr>
          <a:lstStyle/>
          <a:p>
            <a:pPr algn="ctr" defTabSz="584200">
              <a:lnSpc>
                <a:spcPct val="100000"/>
              </a:lnSpc>
              <a:spcBef>
                <a:spcPts val="0"/>
              </a:spcBef>
              <a:defRPr sz="5600">
                <a:latin typeface="Helvetica Neue Medium"/>
                <a:ea typeface="Helvetica Neue Medium"/>
                <a:cs typeface="Helvetica Neue Medium"/>
                <a:sym typeface="Helvetica Neue Medium"/>
              </a:defRPr>
            </a:pPr>
            <a:r>
              <a:rPr>
                <a:solidFill>
                  <a:schemeClr val="accent1">
                    <a:hueOff val="114395"/>
                    <a:lumOff val="-24975"/>
                  </a:schemeClr>
                </a:solidFill>
              </a:rPr>
              <a:t>Children’s</a:t>
            </a:r>
            <a:r>
              <a:t> </a:t>
            </a:r>
            <a:r>
              <a:rPr>
                <a:solidFill>
                  <a:schemeClr val="accent5">
                    <a:hueOff val="-82419"/>
                    <a:satOff val="-9513"/>
                    <a:lumOff val="-16343"/>
                  </a:schemeClr>
                </a:solidFill>
              </a:rPr>
              <a:t>Digital</a:t>
            </a:r>
            <a:r>
              <a:t> </a:t>
            </a:r>
            <a:r>
              <a:rPr>
                <a:solidFill>
                  <a:schemeClr val="accent3">
                    <a:hueOff val="362282"/>
                    <a:satOff val="31803"/>
                    <a:lumOff val="-18242"/>
                  </a:schemeClr>
                </a:solidFill>
              </a:rPr>
              <a:t>Playground</a:t>
            </a:r>
            <a:r>
              <a:t> </a:t>
            </a:r>
            <a:r>
              <a:rPr>
                <a:solidFill>
                  <a:srgbClr val="F8BA00"/>
                </a:solidFill>
              </a:rPr>
              <a:t>(6-12)</a:t>
            </a:r>
          </a:p>
        </p:txBody>
      </p:sp>
      <p:pic>
        <p:nvPicPr>
          <p:cNvPr id="328" name="Image" descr="Image"/>
          <p:cNvPicPr>
            <a:picLocks noChangeAspect="1"/>
          </p:cNvPicPr>
          <p:nvPr/>
        </p:nvPicPr>
        <p:blipFill>
          <a:blip r:embed="rId15"/>
          <a:stretch>
            <a:fillRect/>
          </a:stretch>
        </p:blipFill>
        <p:spPr>
          <a:xfrm>
            <a:off x="8296032" y="6886256"/>
            <a:ext cx="1054736" cy="1288544"/>
          </a:xfrm>
          <a:prstGeom prst="rect">
            <a:avLst/>
          </a:prstGeom>
          <a:ln w="12700">
            <a:miter lim="400000"/>
          </a:ln>
        </p:spPr>
      </p:pic>
      <p:pic>
        <p:nvPicPr>
          <p:cNvPr id="329" name="Image" descr="Image"/>
          <p:cNvPicPr>
            <a:picLocks noChangeAspect="1"/>
          </p:cNvPicPr>
          <p:nvPr/>
        </p:nvPicPr>
        <p:blipFill>
          <a:blip r:embed="rId16"/>
          <a:stretch>
            <a:fillRect/>
          </a:stretch>
        </p:blipFill>
        <p:spPr>
          <a:xfrm>
            <a:off x="11355761" y="6825971"/>
            <a:ext cx="1409113" cy="1409114"/>
          </a:xfrm>
          <a:prstGeom prst="rect">
            <a:avLst/>
          </a:prstGeom>
          <a:ln w="12700">
            <a:miter lim="400000"/>
          </a:ln>
        </p:spPr>
      </p:pic>
      <p:pic>
        <p:nvPicPr>
          <p:cNvPr id="330" name="Image" descr="Image"/>
          <p:cNvPicPr>
            <a:picLocks noChangeAspect="1"/>
          </p:cNvPicPr>
          <p:nvPr/>
        </p:nvPicPr>
        <p:blipFill>
          <a:blip r:embed="rId17"/>
          <a:stretch>
            <a:fillRect/>
          </a:stretch>
        </p:blipFill>
        <p:spPr>
          <a:xfrm>
            <a:off x="9559150" y="6825971"/>
            <a:ext cx="1586597" cy="1194542"/>
          </a:xfrm>
          <a:prstGeom prst="rect">
            <a:avLst/>
          </a:prstGeom>
          <a:ln w="12700">
            <a:miter lim="400000"/>
          </a:ln>
        </p:spPr>
      </p:pic>
      <p:pic>
        <p:nvPicPr>
          <p:cNvPr id="331" name="Unknown.jpg" descr="Unknown.jpg"/>
          <p:cNvPicPr>
            <a:picLocks noChangeAspect="1"/>
          </p:cNvPicPr>
          <p:nvPr/>
        </p:nvPicPr>
        <p:blipFill>
          <a:blip r:embed="rId18"/>
          <a:stretch>
            <a:fillRect/>
          </a:stretch>
        </p:blipFill>
        <p:spPr>
          <a:xfrm>
            <a:off x="12236590" y="8475990"/>
            <a:ext cx="613818" cy="525408"/>
          </a:xfrm>
          <a:prstGeom prst="rect">
            <a:avLst/>
          </a:prstGeom>
          <a:ln w="3175">
            <a:miter lim="400000"/>
          </a:ln>
        </p:spPr>
      </p:pic>
      <p:pic>
        <p:nvPicPr>
          <p:cNvPr id="332" name="Unknown.jpeg" descr="Unknown.jpeg"/>
          <p:cNvPicPr>
            <a:picLocks noChangeAspect="1"/>
          </p:cNvPicPr>
          <p:nvPr/>
        </p:nvPicPr>
        <p:blipFill>
          <a:blip r:embed="rId19"/>
          <a:stretch>
            <a:fillRect/>
          </a:stretch>
        </p:blipFill>
        <p:spPr>
          <a:xfrm>
            <a:off x="11236435" y="5439077"/>
            <a:ext cx="1327911" cy="1327911"/>
          </a:xfrm>
          <a:prstGeom prst="rect">
            <a:avLst/>
          </a:prstGeom>
          <a:ln w="12700">
            <a:miter lim="400000"/>
          </a:ln>
        </p:spPr>
      </p:pic>
      <p:pic>
        <p:nvPicPr>
          <p:cNvPr id="333" name="Unknown.png" descr="Unknown.png"/>
          <p:cNvPicPr>
            <a:picLocks noChangeAspect="1"/>
          </p:cNvPicPr>
          <p:nvPr/>
        </p:nvPicPr>
        <p:blipFill>
          <a:blip r:embed="rId20"/>
          <a:stretch>
            <a:fillRect/>
          </a:stretch>
        </p:blipFill>
        <p:spPr>
          <a:xfrm>
            <a:off x="7664856" y="5667518"/>
            <a:ext cx="1194542" cy="1194542"/>
          </a:xfrm>
          <a:prstGeom prst="rect">
            <a:avLst/>
          </a:prstGeom>
          <a:ln w="12700">
            <a:miter lim="400000"/>
          </a:ln>
        </p:spPr>
      </p:pic>
      <p:pic>
        <p:nvPicPr>
          <p:cNvPr id="334" name="Unknown.jpeg" descr="Unknown.jpeg"/>
          <p:cNvPicPr>
            <a:picLocks noChangeAspect="1"/>
          </p:cNvPicPr>
          <p:nvPr/>
        </p:nvPicPr>
        <p:blipFill>
          <a:blip r:embed="rId21"/>
          <a:stretch>
            <a:fillRect/>
          </a:stretch>
        </p:blipFill>
        <p:spPr>
          <a:xfrm>
            <a:off x="9614505" y="5505762"/>
            <a:ext cx="1194542" cy="1194542"/>
          </a:xfrm>
          <a:prstGeom prst="rect">
            <a:avLst/>
          </a:prstGeom>
          <a:ln w="12700">
            <a:miter lim="400000"/>
          </a:ln>
        </p:spPr>
      </p:pic>
      <p:sp>
        <p:nvSpPr>
          <p:cNvPr id="335" name="What are your children doing online?…"/>
          <p:cNvSpPr txBox="1"/>
          <p:nvPr/>
        </p:nvSpPr>
        <p:spPr>
          <a:xfrm>
            <a:off x="394823" y="5058831"/>
            <a:ext cx="4866213" cy="3802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lnSpc>
                <a:spcPts val="4800"/>
              </a:lnSpc>
              <a:spcBef>
                <a:spcPts val="1200"/>
              </a:spcBef>
              <a:defRPr sz="2166">
                <a:solidFill>
                  <a:srgbClr val="2892FF"/>
                </a:solidFill>
                <a:latin typeface="Futura Bold"/>
                <a:ea typeface="Futura Bold"/>
                <a:cs typeface="Futura Bold"/>
                <a:sym typeface="Futura Bold"/>
              </a:defRPr>
            </a:pPr>
            <a:r>
              <a:rPr sz="1800" b="1" dirty="0"/>
              <a:t>What are your children doing online? </a:t>
            </a:r>
            <a:endParaRPr sz="1800" b="1" dirty="0">
              <a:solidFill>
                <a:srgbClr val="000000"/>
              </a:solidFill>
              <a:ea typeface="Futura"/>
              <a:cs typeface="Futura"/>
              <a:sym typeface="Futura"/>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rPr sz="1800" b="1" dirty="0">
                <a:latin typeface="Calibri" panose="020F0502020204030204" pitchFamily="34" charset="0"/>
                <a:cs typeface="Calibri" panose="020F0502020204030204" pitchFamily="34" charset="0"/>
              </a:rPr>
              <a:t>Watch videos on </a:t>
            </a:r>
            <a:r>
              <a:rPr sz="1800" b="1" dirty="0">
                <a:latin typeface="Calibri" panose="020F0502020204030204" pitchFamily="34" charset="0"/>
                <a:ea typeface="Futura Bold"/>
                <a:cs typeface="Calibri" panose="020F0502020204030204" pitchFamily="34" charset="0"/>
                <a:sym typeface="Futura Bold"/>
              </a:rPr>
              <a:t>YouTube </a:t>
            </a:r>
            <a:r>
              <a:rPr lang="en-GB" sz="1800" b="1" dirty="0">
                <a:latin typeface="Calibri" panose="020F0502020204030204" pitchFamily="34" charset="0"/>
                <a:ea typeface="Futura Bold"/>
                <a:cs typeface="Calibri" panose="020F0502020204030204" pitchFamily="34" charset="0"/>
                <a:sym typeface="Futura Bold"/>
              </a:rPr>
              <a:t>or Tik Tok</a:t>
            </a:r>
            <a:endParaRPr lang="en-GB" sz="1800" b="1" dirty="0">
              <a:solidFill>
                <a:srgbClr val="2892FF"/>
              </a:solidFill>
              <a:latin typeface="Calibri" panose="020F0502020204030204" pitchFamily="34" charset="0"/>
              <a:ea typeface="Futura Bold"/>
              <a:cs typeface="Calibri" panose="020F0502020204030204" pitchFamily="34" charset="0"/>
              <a:sym typeface="Futura Bold"/>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rPr sz="1800" b="1" dirty="0">
                <a:latin typeface="Calibri" panose="020F0502020204030204" pitchFamily="34" charset="0"/>
                <a:ea typeface="Futura Bold"/>
                <a:cs typeface="Calibri" panose="020F0502020204030204" pitchFamily="34" charset="0"/>
                <a:sym typeface="Futura Bold"/>
              </a:rPr>
              <a:t>Play a range of online games </a:t>
            </a:r>
            <a:r>
              <a:rPr sz="1800" b="1" dirty="0">
                <a:latin typeface="Calibri" panose="020F0502020204030204" pitchFamily="34" charset="0"/>
                <a:cs typeface="Calibri" panose="020F0502020204030204" pitchFamily="34" charset="0"/>
              </a:rPr>
              <a:t>from Roblox and Fortnite to </a:t>
            </a:r>
            <a:r>
              <a:rPr sz="1800" b="1" dirty="0" err="1">
                <a:latin typeface="Calibri" panose="020F0502020204030204" pitchFamily="34" charset="0"/>
                <a:cs typeface="Calibri" panose="020F0502020204030204" pitchFamily="34" charset="0"/>
              </a:rPr>
              <a:t>Toca</a:t>
            </a:r>
            <a:r>
              <a:rPr sz="1800" b="1" dirty="0">
                <a:latin typeface="Calibri" panose="020F0502020204030204" pitchFamily="34" charset="0"/>
                <a:cs typeface="Calibri" panose="020F0502020204030204" pitchFamily="34" charset="0"/>
              </a:rPr>
              <a:t> Boca mobile games </a:t>
            </a:r>
            <a:endParaRPr sz="1800" b="1" dirty="0">
              <a:solidFill>
                <a:srgbClr val="2892FF"/>
              </a:solidFill>
              <a:latin typeface="Calibri" panose="020F0502020204030204" pitchFamily="34" charset="0"/>
              <a:ea typeface="Futura Bold"/>
              <a:cs typeface="Calibri" panose="020F0502020204030204" pitchFamily="34" charset="0"/>
              <a:sym typeface="Futura Bold"/>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rPr sz="1800" b="1" dirty="0">
                <a:latin typeface="Calibri" panose="020F0502020204030204" pitchFamily="34" charset="0"/>
                <a:cs typeface="Calibri" panose="020F0502020204030204" pitchFamily="34" charset="0"/>
              </a:rPr>
              <a:t>Older children use apps such </a:t>
            </a:r>
            <a:r>
              <a:rPr lang="en-GB" sz="1800" b="1" dirty="0">
                <a:latin typeface="Calibri" panose="020F0502020204030204" pitchFamily="34" charset="0"/>
                <a:cs typeface="Calibri" panose="020F0502020204030204" pitchFamily="34" charset="0"/>
              </a:rPr>
              <a:t>Instagram </a:t>
            </a:r>
            <a:r>
              <a:rPr sz="1800" b="1" dirty="0">
                <a:latin typeface="Calibri" panose="020F0502020204030204" pitchFamily="34" charset="0"/>
                <a:cs typeface="Calibri" panose="020F0502020204030204" pitchFamily="34" charset="0"/>
              </a:rPr>
              <a:t>to </a:t>
            </a:r>
            <a:r>
              <a:rPr lang="en-GB" sz="1800" b="1" dirty="0">
                <a:latin typeface="Calibri" panose="020F0502020204030204" pitchFamily="34" charset="0"/>
                <a:cs typeface="Calibri" panose="020F0502020204030204" pitchFamily="34" charset="0"/>
              </a:rPr>
              <a:t>share their stories</a:t>
            </a:r>
            <a:r>
              <a:rPr sz="1800" b="1" dirty="0">
                <a:latin typeface="Calibri" panose="020F0502020204030204" pitchFamily="34" charset="0"/>
                <a:ea typeface="Futura Bold"/>
                <a:cs typeface="Calibri" panose="020F0502020204030204" pitchFamily="34" charset="0"/>
                <a:sym typeface="Futura Bold"/>
              </a:rPr>
              <a:t> online and live-stream </a:t>
            </a:r>
            <a:endParaRPr sz="1800" b="1" dirty="0">
              <a:solidFill>
                <a:srgbClr val="2892FF"/>
              </a:solidFill>
              <a:latin typeface="Calibri" panose="020F0502020204030204" pitchFamily="34" charset="0"/>
              <a:ea typeface="Futura Bold"/>
              <a:cs typeface="Calibri" panose="020F0502020204030204" pitchFamily="34" charset="0"/>
              <a:sym typeface="Futura Bold"/>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rPr sz="1800" b="1" dirty="0">
                <a:latin typeface="Calibri" panose="020F0502020204030204" pitchFamily="34" charset="0"/>
                <a:cs typeface="Calibri" panose="020F0502020204030204" pitchFamily="34" charset="0"/>
              </a:rPr>
              <a:t>Some may also be using platforms like</a:t>
            </a:r>
            <a:r>
              <a:rPr lang="en-GB" sz="1800" b="1" dirty="0">
                <a:latin typeface="Calibri" panose="020F0502020204030204" pitchFamily="34" charset="0"/>
                <a:cs typeface="Calibri" panose="020F0502020204030204" pitchFamily="34" charset="0"/>
              </a:rPr>
              <a:t> Twitch to watch others playing games.</a:t>
            </a:r>
            <a:endParaRPr sz="1800" b="1" dirty="0">
              <a:latin typeface="Calibri" panose="020F0502020204030204" pitchFamily="34" charset="0"/>
              <a:ea typeface="Futura"/>
              <a:cs typeface="Calibri" panose="020F0502020204030204" pitchFamily="34" charset="0"/>
              <a:sym typeface="Futura"/>
            </a:endParaRPr>
          </a:p>
        </p:txBody>
      </p:sp>
      <p:pic>
        <p:nvPicPr>
          <p:cNvPr id="336" name="images.jpeg" descr="images.jpeg"/>
          <p:cNvPicPr>
            <a:picLocks noChangeAspect="1"/>
          </p:cNvPicPr>
          <p:nvPr/>
        </p:nvPicPr>
        <p:blipFill>
          <a:blip r:embed="rId22"/>
          <a:srcRect l="17949" r="17949"/>
          <a:stretch>
            <a:fillRect/>
          </a:stretch>
        </p:blipFill>
        <p:spPr>
          <a:xfrm>
            <a:off x="5808320" y="5682167"/>
            <a:ext cx="1562466" cy="1218738"/>
          </a:xfrm>
          <a:prstGeom prst="rect">
            <a:avLst/>
          </a:prstGeom>
          <a:ln w="12700">
            <a:miter lim="400000"/>
          </a:ln>
        </p:spPr>
      </p:pic>
      <p:pic>
        <p:nvPicPr>
          <p:cNvPr id="337" name="images.jpeg" descr="images.jpeg"/>
          <p:cNvPicPr>
            <a:picLocks noChangeAspect="1"/>
          </p:cNvPicPr>
          <p:nvPr/>
        </p:nvPicPr>
        <p:blipFill>
          <a:blip r:embed="rId23"/>
          <a:stretch>
            <a:fillRect/>
          </a:stretch>
        </p:blipFill>
        <p:spPr>
          <a:xfrm>
            <a:off x="4144651" y="3094347"/>
            <a:ext cx="1168841" cy="1067896"/>
          </a:xfrm>
          <a:prstGeom prst="rect">
            <a:avLst/>
          </a:prstGeom>
          <a:ln w="12700">
            <a:miter lim="400000"/>
          </a:ln>
        </p:spPr>
      </p:pic>
      <p:pic>
        <p:nvPicPr>
          <p:cNvPr id="338" name="Unknown.jpeg" descr="Unknown.jpeg"/>
          <p:cNvPicPr>
            <a:picLocks noChangeAspect="1"/>
          </p:cNvPicPr>
          <p:nvPr/>
        </p:nvPicPr>
        <p:blipFill>
          <a:blip r:embed="rId24"/>
          <a:srcRect l="15804" r="22747"/>
          <a:stretch>
            <a:fillRect/>
          </a:stretch>
        </p:blipFill>
        <p:spPr>
          <a:xfrm>
            <a:off x="4144651" y="1876949"/>
            <a:ext cx="1116385" cy="1007992"/>
          </a:xfrm>
          <a:prstGeom prst="rect">
            <a:avLst/>
          </a:prstGeom>
          <a:ln w="12700">
            <a:miter lim="400000"/>
          </a:ln>
        </p:spPr>
      </p:pic>
      <p:pic>
        <p:nvPicPr>
          <p:cNvPr id="339" name="Unknown.png" descr="Unknown.png"/>
          <p:cNvPicPr>
            <a:picLocks noChangeAspect="1"/>
          </p:cNvPicPr>
          <p:nvPr/>
        </p:nvPicPr>
        <p:blipFill>
          <a:blip r:embed="rId25"/>
          <a:stretch>
            <a:fillRect/>
          </a:stretch>
        </p:blipFill>
        <p:spPr>
          <a:xfrm>
            <a:off x="11195834" y="3738767"/>
            <a:ext cx="1409113" cy="1409113"/>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Screenshot 2023-06-13 at 22.33.50.png" descr="Screenshot 2023-06-13 at 22.33.50.png"/>
          <p:cNvPicPr>
            <a:picLocks noChangeAspect="1"/>
          </p:cNvPicPr>
          <p:nvPr/>
        </p:nvPicPr>
        <p:blipFill>
          <a:blip r:embed="rId2"/>
          <a:stretch>
            <a:fillRect/>
          </a:stretch>
        </p:blipFill>
        <p:spPr>
          <a:xfrm>
            <a:off x="0" y="1257539"/>
            <a:ext cx="13004800" cy="7238522"/>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Screenshot 2023-06-13 at 22.37.41.png" descr="Screenshot 2023-06-13 at 22.37.41.png"/>
          <p:cNvPicPr>
            <a:picLocks noChangeAspect="1"/>
          </p:cNvPicPr>
          <p:nvPr/>
        </p:nvPicPr>
        <p:blipFill>
          <a:blip r:embed="rId2"/>
          <a:stretch>
            <a:fillRect/>
          </a:stretch>
        </p:blipFill>
        <p:spPr>
          <a:xfrm>
            <a:off x="2749550" y="1092200"/>
            <a:ext cx="7505700" cy="7569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Screenshot 2023-06-13 at 22.38.21.png" descr="Screenshot 2023-06-13 at 22.38.21.png"/>
          <p:cNvPicPr>
            <a:picLocks noChangeAspect="1"/>
          </p:cNvPicPr>
          <p:nvPr/>
        </p:nvPicPr>
        <p:blipFill>
          <a:blip r:embed="rId2"/>
          <a:stretch>
            <a:fillRect/>
          </a:stretch>
        </p:blipFill>
        <p:spPr>
          <a:xfrm>
            <a:off x="882650" y="1123950"/>
            <a:ext cx="11239500" cy="75057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lide bullet text"/>
          <p:cNvSpPr txBox="1">
            <a:spLocks noGrp="1"/>
          </p:cNvSpPr>
          <p:nvPr>
            <p:ph type="body" idx="1"/>
          </p:nvPr>
        </p:nvSpPr>
        <p:spPr>
          <a:prstGeom prst="rect">
            <a:avLst/>
          </a:prstGeom>
        </p:spPr>
        <p:txBody>
          <a:bodyPr/>
          <a:lstStyle/>
          <a:p>
            <a:endParaRPr/>
          </a:p>
        </p:txBody>
      </p:sp>
      <p:sp>
        <p:nvSpPr>
          <p:cNvPr id="544" name="Slide Subtitle"/>
          <p:cNvSpPr txBox="1">
            <a:spLocks noGrp="1"/>
          </p:cNvSpPr>
          <p:nvPr>
            <p:ph type="body" idx="21"/>
          </p:nvPr>
        </p:nvSpPr>
        <p:spPr>
          <a:prstGeom prst="rect">
            <a:avLst/>
          </a:prstGeom>
        </p:spPr>
        <p:txBody>
          <a:bodyPr>
            <a:normAutofit lnSpcReduction="10000"/>
          </a:bodyPr>
          <a:lstStyle/>
          <a:p>
            <a:endParaRPr/>
          </a:p>
        </p:txBody>
      </p:sp>
      <p:pic>
        <p:nvPicPr>
          <p:cNvPr id="545" name="Screenshot 2023-09-18 at 14.34.40.png" descr="Screenshot 2023-09-18 at 14.34.40.png"/>
          <p:cNvPicPr>
            <a:picLocks noChangeAspect="1"/>
          </p:cNvPicPr>
          <p:nvPr/>
        </p:nvPicPr>
        <p:blipFill>
          <a:blip r:embed="rId2"/>
          <a:stretch>
            <a:fillRect/>
          </a:stretch>
        </p:blipFill>
        <p:spPr>
          <a:xfrm>
            <a:off x="38100" y="1219200"/>
            <a:ext cx="12928600" cy="7315200"/>
          </a:xfrm>
          <a:prstGeom prst="rect">
            <a:avLst/>
          </a:prstGeom>
          <a:ln w="12700">
            <a:miter lim="400000"/>
          </a:ln>
        </p:spPr>
      </p:pic>
      <p:sp>
        <p:nvSpPr>
          <p:cNvPr id="546" name="Contact"/>
          <p:cNvSpPr txBox="1">
            <a:spLocks noGrp="1"/>
          </p:cNvSpPr>
          <p:nvPr>
            <p:ph type="title"/>
          </p:nvPr>
        </p:nvSpPr>
        <p:spPr>
          <a:xfrm>
            <a:off x="698500" y="88198"/>
            <a:ext cx="11607800" cy="1016001"/>
          </a:xfrm>
          <a:prstGeom prst="rect">
            <a:avLst/>
          </a:prstGeom>
        </p:spPr>
        <p:txBody>
          <a:bodyPr/>
          <a:lstStyle>
            <a:lvl1pPr marL="461497" indent="-387705" algn="ctr" defTabSz="336499">
              <a:defRPr sz="5346" cap="all" spc="106">
                <a:solidFill>
                  <a:srgbClr val="1A5C71"/>
                </a:solidFill>
                <a:latin typeface="Graphik"/>
                <a:ea typeface="Graphik"/>
                <a:cs typeface="Graphik"/>
                <a:sym typeface="Graphik"/>
              </a:defRPr>
            </a:lvl1pPr>
          </a:lstStyle>
          <a:p>
            <a:r>
              <a:t>Contact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Report Remove"/>
          <p:cNvSpPr txBox="1">
            <a:spLocks noGrp="1"/>
          </p:cNvSpPr>
          <p:nvPr>
            <p:ph type="title"/>
          </p:nvPr>
        </p:nvSpPr>
        <p:spPr>
          <a:prstGeom prst="rect">
            <a:avLst/>
          </a:prstGeom>
        </p:spPr>
        <p:txBody>
          <a:bodyPr/>
          <a:lstStyle/>
          <a:p>
            <a:r>
              <a:t>Report Remove</a:t>
            </a:r>
          </a:p>
        </p:txBody>
      </p:sp>
      <p:pic>
        <p:nvPicPr>
          <p:cNvPr id="549" name="Screenshot 2022-06-20 at 21.06.43.png" descr="Screenshot 2022-06-20 at 21.06.43.png"/>
          <p:cNvPicPr>
            <a:picLocks noChangeAspect="1"/>
          </p:cNvPicPr>
          <p:nvPr/>
        </p:nvPicPr>
        <p:blipFill>
          <a:blip r:embed="rId2"/>
          <a:stretch>
            <a:fillRect/>
          </a:stretch>
        </p:blipFill>
        <p:spPr>
          <a:xfrm>
            <a:off x="483294" y="2773066"/>
            <a:ext cx="6797892" cy="5934668"/>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550" name="Screenshot 2022-06-20 at 21.06.09.png" descr="Screenshot 2022-06-20 at 21.06.09.png"/>
          <p:cNvPicPr>
            <a:picLocks noChangeAspect="1"/>
          </p:cNvPicPr>
          <p:nvPr/>
        </p:nvPicPr>
        <p:blipFill>
          <a:blip r:embed="rId3"/>
          <a:stretch>
            <a:fillRect/>
          </a:stretch>
        </p:blipFill>
        <p:spPr>
          <a:xfrm>
            <a:off x="5986354" y="4475664"/>
            <a:ext cx="6797892" cy="4259153"/>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How well do you know Roblox?"/>
          <p:cNvSpPr txBox="1">
            <a:spLocks noGrp="1"/>
          </p:cNvSpPr>
          <p:nvPr>
            <p:ph type="title"/>
          </p:nvPr>
        </p:nvSpPr>
        <p:spPr>
          <a:prstGeom prst="rect">
            <a:avLst/>
          </a:prstGeom>
        </p:spPr>
        <p:txBody>
          <a:bodyPr/>
          <a:lstStyle>
            <a:lvl1pPr algn="ctr" defTabSz="1716590">
              <a:defRPr sz="5940" spc="-118"/>
            </a:lvl1pPr>
          </a:lstStyle>
          <a:p>
            <a:r>
              <a:t>How well do you know Roblox?</a:t>
            </a:r>
          </a:p>
        </p:txBody>
      </p:sp>
      <p:sp>
        <p:nvSpPr>
          <p:cNvPr id="347" name="Roblox PEGI Rating Now 13+"/>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lgn="ctr"/>
          </a:lstStyle>
          <a:p>
            <a:r>
              <a:t>Roblox PEGI Rating Now 13+</a:t>
            </a:r>
          </a:p>
        </p:txBody>
      </p:sp>
      <p:pic>
        <p:nvPicPr>
          <p:cNvPr id="348" name="Screenshot 2023-05-18 at 14.19.25.png" descr="Screenshot 2023-05-18 at 14.19.25.png"/>
          <p:cNvPicPr>
            <a:picLocks noChangeAspect="1"/>
          </p:cNvPicPr>
          <p:nvPr/>
        </p:nvPicPr>
        <p:blipFill>
          <a:blip r:embed="rId2"/>
          <a:stretch>
            <a:fillRect/>
          </a:stretch>
        </p:blipFill>
        <p:spPr>
          <a:xfrm>
            <a:off x="395774" y="2679336"/>
            <a:ext cx="5949529" cy="5656177"/>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349" name="https://www.bbc.co.uk/news/technology-60314572"/>
          <p:cNvSpPr txBox="1"/>
          <p:nvPr/>
        </p:nvSpPr>
        <p:spPr>
          <a:xfrm>
            <a:off x="949969" y="8794187"/>
            <a:ext cx="4841140"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00000"/>
              </a:lnSpc>
              <a:spcBef>
                <a:spcPts val="0"/>
              </a:spcBef>
              <a:defRPr sz="1600">
                <a:solidFill>
                  <a:srgbClr val="5E5E5E"/>
                </a:solidFill>
              </a:defRPr>
            </a:pPr>
            <a:r>
              <a:rPr u="sng">
                <a:hlinkClick r:id="rId3"/>
              </a:rPr>
              <a:t>https://www.bbc.co.uk/news/technology-60314572</a:t>
            </a:r>
            <a:r>
              <a:t> </a:t>
            </a:r>
          </a:p>
        </p:txBody>
      </p:sp>
      <p:pic>
        <p:nvPicPr>
          <p:cNvPr id="350" name="Screenshot 2023-05-18 at 14.22.20.png" descr="Screenshot 2023-05-18 at 14.22.20.png"/>
          <p:cNvPicPr>
            <a:picLocks noChangeAspect="1"/>
          </p:cNvPicPr>
          <p:nvPr/>
        </p:nvPicPr>
        <p:blipFill>
          <a:blip r:embed="rId4"/>
          <a:stretch>
            <a:fillRect/>
          </a:stretch>
        </p:blipFill>
        <p:spPr>
          <a:xfrm>
            <a:off x="6759845" y="6250789"/>
            <a:ext cx="5715001" cy="330200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351" name="Screenshot 2023-05-18 at 14.22.37.png" descr="Screenshot 2023-05-18 at 14.22.37.png"/>
          <p:cNvPicPr>
            <a:picLocks noChangeAspect="1"/>
          </p:cNvPicPr>
          <p:nvPr/>
        </p:nvPicPr>
        <p:blipFill>
          <a:blip r:embed="rId5"/>
          <a:stretch>
            <a:fillRect/>
          </a:stretch>
        </p:blipFill>
        <p:spPr>
          <a:xfrm>
            <a:off x="6924945" y="2523134"/>
            <a:ext cx="5384801" cy="3276601"/>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k Tots’"/>
          <p:cNvSpPr txBox="1">
            <a:spLocks noGrp="1"/>
          </p:cNvSpPr>
          <p:nvPr>
            <p:ph type="title"/>
          </p:nvPr>
        </p:nvSpPr>
        <p:spPr>
          <a:prstGeom prst="rect">
            <a:avLst/>
          </a:prstGeom>
        </p:spPr>
        <p:txBody>
          <a:bodyPr/>
          <a:lstStyle/>
          <a:p>
            <a:r>
              <a:t>‘Tik Tots’</a:t>
            </a:r>
          </a:p>
        </p:txBody>
      </p:sp>
      <p:pic>
        <p:nvPicPr>
          <p:cNvPr id="365" name="Screenshot 2022-06-20 at 20.32.02.png" descr="Screenshot 2022-06-20 at 20.32.02.png"/>
          <p:cNvPicPr>
            <a:picLocks noChangeAspect="1"/>
          </p:cNvPicPr>
          <p:nvPr/>
        </p:nvPicPr>
        <p:blipFill>
          <a:blip r:embed="rId2"/>
          <a:stretch>
            <a:fillRect/>
          </a:stretch>
        </p:blipFill>
        <p:spPr>
          <a:xfrm>
            <a:off x="1773928" y="2549319"/>
            <a:ext cx="5271024" cy="6382162"/>
          </a:xfrm>
          <a:prstGeom prst="rect">
            <a:avLst/>
          </a:prstGeom>
          <a:ln w="25400">
            <a:solidFill>
              <a:srgbClr val="F3F7F5"/>
            </a:solidFill>
            <a:miter lim="400000"/>
          </a:ln>
          <a:effectLst>
            <a:outerShdw blurRad="50800" dist="25400" dir="3600000" rotWithShape="0">
              <a:srgbClr val="000000">
                <a:alpha val="70000"/>
              </a:srgbClr>
            </a:outerShdw>
          </a:effectLst>
        </p:spPr>
      </p:pic>
      <p:graphicFrame>
        <p:nvGraphicFramePr>
          <p:cNvPr id="366" name="Table 1"/>
          <p:cNvGraphicFramePr/>
          <p:nvPr/>
        </p:nvGraphicFramePr>
        <p:xfrm>
          <a:off x="8115300" y="4419414"/>
          <a:ext cx="3479800" cy="2651760"/>
        </p:xfrm>
        <a:graphic>
          <a:graphicData uri="http://schemas.openxmlformats.org/drawingml/2006/table">
            <a:tbl>
              <a:tblPr firstRow="1" firstCol="1" bandRow="1">
                <a:tableStyleId>{4C3C2611-4C71-4FC5-86AE-919BDF0F9419}</a:tableStyleId>
              </a:tblPr>
              <a:tblGrid>
                <a:gridCol w="1041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461058">
                <a:tc gridSpan="2">
                  <a:txBody>
                    <a:bodyPr/>
                    <a:lstStyle/>
                    <a:p>
                      <a:pPr>
                        <a:defRPr sz="1800" b="0"/>
                      </a:pPr>
                      <a:r>
                        <a:rPr sz="2400">
                          <a:latin typeface="Helvetica Neue Light"/>
                          <a:ea typeface="Helvetica Neue Light"/>
                          <a:cs typeface="Helvetica Neue Light"/>
                          <a:sym typeface="Helvetica Neue Light"/>
                        </a:rPr>
                        <a:t>Table 1</a:t>
                      </a:r>
                    </a:p>
                  </a:txBody>
                  <a:tcPr marL="50800" marR="50800" marT="50800" marB="50800" anchor="ctr" horzOverflow="overflow">
                    <a:lnL/>
                    <a:lnR/>
                    <a:lnT/>
                    <a:lnB/>
                    <a:solidFill>
                      <a:srgbClr val="000000">
                        <a:alpha val="0"/>
                      </a:srgbClr>
                    </a:solidFill>
                  </a:tcPr>
                </a:tc>
                <a:tc hMerge="1">
                  <a:txBody>
                    <a:bodyPr/>
                    <a:lstStyle/>
                    <a:p>
                      <a:endParaRPr lang="en-US"/>
                    </a:p>
                  </a:txBody>
                  <a:tcPr/>
                </a:tc>
                <a:extLst>
                  <a:ext uri="{0D108BD9-81ED-4DB2-BD59-A6C34878D82A}">
                    <a16:rowId xmlns:a16="http://schemas.microsoft.com/office/drawing/2014/main" val="10000"/>
                  </a:ext>
                </a:extLst>
              </a:tr>
              <a:tr h="434922">
                <a:tc>
                  <a:txBody>
                    <a:bodyPr/>
                    <a:lstStyle/>
                    <a:p>
                      <a:pPr defTabSz="914400">
                        <a:defRPr sz="1800" b="0"/>
                      </a:pPr>
                      <a:r>
                        <a:rPr sz="2200" b="1">
                          <a:solidFill>
                            <a:srgbClr val="FFFFFF"/>
                          </a:solidFill>
                        </a:rPr>
                        <a:t>23% of</a:t>
                      </a:r>
                    </a:p>
                  </a:txBody>
                  <a:tcPr marL="50800" marR="50800" marT="50800" marB="50800" anchor="ctr"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sz="1800"/>
                      </a:pPr>
                      <a:r>
                        <a:rPr sz="2200" b="1">
                          <a:solidFill>
                            <a:srgbClr val="FFFFFF"/>
                          </a:solidFill>
                        </a:rPr>
                        <a:t> 3+4 year olds</a:t>
                      </a:r>
                    </a:p>
                  </a:txBody>
                  <a:tcPr marL="50800" marR="50800" marT="50800" marB="50800" anchor="ctr" horzOverflow="overflow">
                    <a:lnL w="12700">
                      <a:miter lim="400000"/>
                    </a:lnL>
                    <a:lnR w="12700">
                      <a:miter lim="400000"/>
                    </a:lnR>
                    <a:lnT w="12700">
                      <a:miter lim="400000"/>
                    </a:lnT>
                    <a:lnB w="12700">
                      <a:miter lim="400000"/>
                    </a:lnB>
                    <a:solidFill>
                      <a:schemeClr val="accent1">
                        <a:hueOff val="114395"/>
                        <a:lumOff val="-24975"/>
                      </a:schemeClr>
                    </a:solidFill>
                  </a:tcPr>
                </a:tc>
                <a:extLst>
                  <a:ext uri="{0D108BD9-81ED-4DB2-BD59-A6C34878D82A}">
                    <a16:rowId xmlns:a16="http://schemas.microsoft.com/office/drawing/2014/main" val="10001"/>
                  </a:ext>
                </a:extLst>
              </a:tr>
              <a:tr h="434922">
                <a:tc>
                  <a:txBody>
                    <a:bodyPr/>
                    <a:lstStyle/>
                    <a:p>
                      <a:pPr defTabSz="914400">
                        <a:defRPr sz="1800" b="0"/>
                      </a:pPr>
                      <a:r>
                        <a:rPr sz="2200" b="1">
                          <a:solidFill>
                            <a:srgbClr val="FFFFFF"/>
                          </a:solidFill>
                        </a:rPr>
                        <a:t>• 30% </a:t>
                      </a:r>
                    </a:p>
                  </a:txBody>
                  <a:tcPr marL="50800" marR="50800" marT="50800" marB="50800" anchor="ctr"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5-7 year olds</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434922">
                <a:tc>
                  <a:txBody>
                    <a:bodyPr/>
                    <a:lstStyle/>
                    <a:p>
                      <a:pPr defTabSz="914400">
                        <a:defRPr sz="1800" b="0"/>
                      </a:pPr>
                      <a:r>
                        <a:rPr sz="2200" b="1">
                          <a:solidFill>
                            <a:srgbClr val="FFFFFF"/>
                          </a:solidFill>
                        </a:rPr>
                        <a:t>• 63% </a:t>
                      </a:r>
                    </a:p>
                  </a:txBody>
                  <a:tcPr marL="50800" marR="50800" marT="50800" marB="50800" anchor="ctr"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8-11 year olds</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3"/>
                  </a:ext>
                </a:extLst>
              </a:tr>
              <a:tr h="434922">
                <a:tc>
                  <a:txBody>
                    <a:bodyPr/>
                    <a:lstStyle/>
                    <a:p>
                      <a:pPr defTabSz="914400">
                        <a:defRPr sz="1800" b="0"/>
                      </a:pPr>
                      <a:r>
                        <a:rPr sz="2200" b="1">
                          <a:solidFill>
                            <a:srgbClr val="FFFFFF"/>
                          </a:solidFill>
                        </a:rPr>
                        <a:t>• 93% </a:t>
                      </a:r>
                    </a:p>
                  </a:txBody>
                  <a:tcPr marL="50800" marR="50800" marT="50800" marB="50800" anchor="ctr"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12-15 year olds</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434922">
                <a:tc>
                  <a:txBody>
                    <a:bodyPr/>
                    <a:lstStyle/>
                    <a:p>
                      <a:pPr defTabSz="914400">
                        <a:defRPr sz="1800" b="0"/>
                      </a:pPr>
                      <a:r>
                        <a:rPr sz="2200" b="1">
                          <a:solidFill>
                            <a:srgbClr val="FFFFFF"/>
                          </a:solidFill>
                        </a:rPr>
                        <a:t>• 97% </a:t>
                      </a:r>
                    </a:p>
                  </a:txBody>
                  <a:tcPr marL="50800" marR="50800" marT="50800" marB="50800" anchor="ctr"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16+17 year olds</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Screenshot 2023-09-18 at 14.32.03.png" descr="Screenshot 2023-09-18 at 14.32.03.png"/>
          <p:cNvPicPr>
            <a:picLocks noChangeAspect="1"/>
          </p:cNvPicPr>
          <p:nvPr/>
        </p:nvPicPr>
        <p:blipFill>
          <a:blip r:embed="rId2"/>
          <a:stretch>
            <a:fillRect/>
          </a:stretch>
        </p:blipFill>
        <p:spPr>
          <a:xfrm>
            <a:off x="-1" y="1603936"/>
            <a:ext cx="13004801" cy="7129215"/>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influencer-marketing-1.jpg" descr="influencer-marketing-1.jpg"/>
          <p:cNvPicPr>
            <a:picLocks noChangeAspect="1"/>
          </p:cNvPicPr>
          <p:nvPr/>
        </p:nvPicPr>
        <p:blipFill>
          <a:blip r:embed="rId2"/>
          <a:srcRect l="10925" r="10925"/>
          <a:stretch>
            <a:fillRect/>
          </a:stretch>
        </p:blipFill>
        <p:spPr>
          <a:xfrm>
            <a:off x="265663" y="4109436"/>
            <a:ext cx="3531314" cy="4518650"/>
          </a:xfrm>
          <a:prstGeom prst="rect">
            <a:avLst/>
          </a:prstGeom>
          <a:ln w="12700">
            <a:miter lim="400000"/>
          </a:ln>
        </p:spPr>
      </p:pic>
      <p:sp>
        <p:nvSpPr>
          <p:cNvPr id="372" name="Rectangle"/>
          <p:cNvSpPr/>
          <p:nvPr/>
        </p:nvSpPr>
        <p:spPr>
          <a:xfrm>
            <a:off x="-8467" y="-8467"/>
            <a:ext cx="13021735" cy="2177918"/>
          </a:xfrm>
          <a:prstGeom prst="rect">
            <a:avLst/>
          </a:prstGeom>
          <a:solidFill>
            <a:schemeClr val="accent4"/>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3" name="Circle"/>
          <p:cNvSpPr/>
          <p:nvPr/>
        </p:nvSpPr>
        <p:spPr>
          <a:xfrm>
            <a:off x="313266" y="230749"/>
            <a:ext cx="2639451" cy="2639451"/>
          </a:xfrm>
          <a:prstGeom prst="ellipse">
            <a:avLst/>
          </a:prstGeom>
          <a:solidFill>
            <a:schemeClr val="accent5">
              <a:hueOff val="-152895"/>
              <a:lumOff val="12368"/>
            </a:schemeClr>
          </a:solidFill>
          <a:ln w="152400">
            <a:solidFill>
              <a:schemeClr val="accent4">
                <a:hueOff val="-1247790"/>
                <a:lumOff val="-12326"/>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4" name="Top 5"/>
          <p:cNvSpPr txBox="1"/>
          <p:nvPr/>
        </p:nvSpPr>
        <p:spPr>
          <a:xfrm>
            <a:off x="520852" y="1009997"/>
            <a:ext cx="2224279"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6500" b="1">
                <a:solidFill>
                  <a:srgbClr val="FFFFFF"/>
                </a:solidFill>
              </a:defRPr>
            </a:lvl1pPr>
          </a:lstStyle>
          <a:p>
            <a:r>
              <a:t>Top 5</a:t>
            </a:r>
          </a:p>
        </p:txBody>
      </p:sp>
      <p:sp>
        <p:nvSpPr>
          <p:cNvPr id="375" name="The"/>
          <p:cNvSpPr txBox="1"/>
          <p:nvPr/>
        </p:nvSpPr>
        <p:spPr>
          <a:xfrm>
            <a:off x="1293584" y="843797"/>
            <a:ext cx="678816"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2500" b="1">
                <a:solidFill>
                  <a:schemeClr val="accent4">
                    <a:hueOff val="348544"/>
                    <a:lumOff val="7139"/>
                  </a:schemeClr>
                </a:solidFill>
              </a:defRPr>
            </a:lvl1pPr>
          </a:lstStyle>
          <a:p>
            <a:r>
              <a:t>The</a:t>
            </a:r>
          </a:p>
        </p:txBody>
      </p:sp>
      <p:sp>
        <p:nvSpPr>
          <p:cNvPr id="376" name="👎🏻"/>
          <p:cNvSpPr txBox="1"/>
          <p:nvPr/>
        </p:nvSpPr>
        <p:spPr>
          <a:xfrm>
            <a:off x="1663700" y="2201664"/>
            <a:ext cx="1308101" cy="166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9400">
                <a:solidFill>
                  <a:srgbClr val="5E5E5E"/>
                </a:solidFill>
              </a:defRPr>
            </a:lvl1pPr>
          </a:lstStyle>
          <a:p>
            <a:r>
              <a:t>👎🏻</a:t>
            </a:r>
          </a:p>
        </p:txBody>
      </p:sp>
      <p:sp>
        <p:nvSpPr>
          <p:cNvPr id="377" name="😢"/>
          <p:cNvSpPr txBox="1"/>
          <p:nvPr/>
        </p:nvSpPr>
        <p:spPr>
          <a:xfrm>
            <a:off x="520766" y="340055"/>
            <a:ext cx="787401"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5300">
                <a:solidFill>
                  <a:srgbClr val="5E5E5E"/>
                </a:solidFill>
              </a:defRPr>
            </a:lvl1pPr>
          </a:lstStyle>
          <a:p>
            <a:r>
              <a:t>😢</a:t>
            </a:r>
          </a:p>
        </p:txBody>
      </p:sp>
      <p:sp>
        <p:nvSpPr>
          <p:cNvPr id="378" name="Platforms Flagged for…"/>
          <p:cNvSpPr txBox="1"/>
          <p:nvPr/>
        </p:nvSpPr>
        <p:spPr>
          <a:xfrm>
            <a:off x="3568188" y="79541"/>
            <a:ext cx="8481213" cy="1983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00000"/>
              </a:lnSpc>
              <a:spcBef>
                <a:spcPts val="0"/>
              </a:spcBef>
              <a:defRPr sz="6200" b="1">
                <a:solidFill>
                  <a:srgbClr val="FFFFFF"/>
                </a:solidFill>
              </a:defRPr>
            </a:pPr>
            <a:r>
              <a:t>Platforms Flagged for </a:t>
            </a:r>
          </a:p>
          <a:p>
            <a:pPr>
              <a:lnSpc>
                <a:spcPct val="100000"/>
              </a:lnSpc>
              <a:spcBef>
                <a:spcPts val="0"/>
              </a:spcBef>
              <a:defRPr sz="6200" b="1">
                <a:solidFill>
                  <a:srgbClr val="FFFFFF"/>
                </a:solidFill>
              </a:defRPr>
            </a:pPr>
            <a:r>
              <a:t>Severe </a:t>
            </a:r>
            <a:r>
              <a:rPr>
                <a:solidFill>
                  <a:schemeClr val="accent5">
                    <a:hueOff val="-82419"/>
                    <a:satOff val="-9513"/>
                    <a:lumOff val="-16343"/>
                  </a:schemeClr>
                </a:solidFill>
              </a:rPr>
              <a:t>Bullying</a:t>
            </a:r>
          </a:p>
        </p:txBody>
      </p:sp>
      <p:sp>
        <p:nvSpPr>
          <p:cNvPr id="379" name="Discord…"/>
          <p:cNvSpPr txBox="1"/>
          <p:nvPr/>
        </p:nvSpPr>
        <p:spPr>
          <a:xfrm>
            <a:off x="4114529" y="2456722"/>
            <a:ext cx="5631638" cy="6993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84479" indent="-284479">
              <a:lnSpc>
                <a:spcPct val="100000"/>
              </a:lnSpc>
              <a:spcBef>
                <a:spcPts val="1500"/>
              </a:spcBef>
              <a:buSzPct val="100000"/>
              <a:buAutoNum type="arabicPeriod"/>
              <a:defRPr sz="8200">
                <a:solidFill>
                  <a:schemeClr val="accent1">
                    <a:hueOff val="114395"/>
                    <a:lumOff val="-24975"/>
                  </a:schemeClr>
                </a:solidFill>
              </a:defRPr>
            </a:pPr>
            <a:r>
              <a:t>Discord</a:t>
            </a:r>
          </a:p>
          <a:p>
            <a:pPr marL="284479" indent="-284479">
              <a:lnSpc>
                <a:spcPct val="100000"/>
              </a:lnSpc>
              <a:spcBef>
                <a:spcPts val="1500"/>
              </a:spcBef>
              <a:buSzPct val="100000"/>
              <a:buAutoNum type="arabicPeriod"/>
              <a:defRPr sz="8200">
                <a:solidFill>
                  <a:schemeClr val="accent3">
                    <a:hueOff val="362282"/>
                    <a:satOff val="31803"/>
                    <a:lumOff val="-18242"/>
                  </a:schemeClr>
                </a:solidFill>
              </a:defRPr>
            </a:pPr>
            <a:r>
              <a:t>Snapchat</a:t>
            </a:r>
          </a:p>
          <a:p>
            <a:pPr marL="284479" indent="-284479">
              <a:lnSpc>
                <a:spcPct val="100000"/>
              </a:lnSpc>
              <a:spcBef>
                <a:spcPts val="1500"/>
              </a:spcBef>
              <a:buSzPct val="100000"/>
              <a:buAutoNum type="arabicPeriod"/>
              <a:defRPr sz="8200">
                <a:solidFill>
                  <a:schemeClr val="accent5">
                    <a:hueOff val="-82419"/>
                    <a:satOff val="-9513"/>
                    <a:lumOff val="-16343"/>
                  </a:schemeClr>
                </a:solidFill>
              </a:defRPr>
            </a:pPr>
            <a:r>
              <a:t>Instagram</a:t>
            </a:r>
          </a:p>
          <a:p>
            <a:pPr marL="284479" indent="-284479">
              <a:lnSpc>
                <a:spcPct val="100000"/>
              </a:lnSpc>
              <a:spcBef>
                <a:spcPts val="1500"/>
              </a:spcBef>
              <a:buSzPct val="100000"/>
              <a:buAutoNum type="arabicPeriod"/>
              <a:defRPr sz="8200">
                <a:solidFill>
                  <a:schemeClr val="accent2">
                    <a:hueOff val="-202083"/>
                    <a:satOff val="17755"/>
                    <a:lumOff val="-16089"/>
                  </a:schemeClr>
                </a:solidFill>
              </a:defRPr>
            </a:pPr>
            <a:r>
              <a:t>Kik</a:t>
            </a:r>
          </a:p>
          <a:p>
            <a:pPr marL="284479" indent="-284479">
              <a:lnSpc>
                <a:spcPct val="100000"/>
              </a:lnSpc>
              <a:spcBef>
                <a:spcPts val="1500"/>
              </a:spcBef>
              <a:buSzPct val="100000"/>
              <a:buAutoNum type="arabicPeriod"/>
              <a:defRPr sz="8200">
                <a:solidFill>
                  <a:schemeClr val="accent6">
                    <a:satOff val="-20754"/>
                    <a:lumOff val="-16738"/>
                  </a:schemeClr>
                </a:solidFill>
              </a:defRPr>
            </a:pPr>
            <a:r>
              <a:t>Tik Tok</a:t>
            </a:r>
          </a:p>
        </p:txBody>
      </p:sp>
      <p:pic>
        <p:nvPicPr>
          <p:cNvPr id="380" name="TikTok.png" descr="TikTok.png"/>
          <p:cNvPicPr>
            <a:picLocks noChangeAspect="1"/>
          </p:cNvPicPr>
          <p:nvPr/>
        </p:nvPicPr>
        <p:blipFill>
          <a:blip r:embed="rId3"/>
          <a:stretch>
            <a:fillRect/>
          </a:stretch>
        </p:blipFill>
        <p:spPr>
          <a:xfrm>
            <a:off x="9949337" y="8358224"/>
            <a:ext cx="858368" cy="858368"/>
          </a:xfrm>
          <a:prstGeom prst="rect">
            <a:avLst/>
          </a:prstGeom>
          <a:ln w="12700">
            <a:miter lim="400000"/>
          </a:ln>
        </p:spPr>
      </p:pic>
      <p:pic>
        <p:nvPicPr>
          <p:cNvPr id="381" name="Discord.png" descr="Discord.png"/>
          <p:cNvPicPr>
            <a:picLocks noChangeAspect="1"/>
          </p:cNvPicPr>
          <p:nvPr/>
        </p:nvPicPr>
        <p:blipFill>
          <a:blip r:embed="rId4"/>
          <a:stretch>
            <a:fillRect/>
          </a:stretch>
        </p:blipFill>
        <p:spPr>
          <a:xfrm>
            <a:off x="9792263" y="2539949"/>
            <a:ext cx="1040283" cy="987130"/>
          </a:xfrm>
          <a:prstGeom prst="rect">
            <a:avLst/>
          </a:prstGeom>
          <a:ln w="12700">
            <a:miter lim="400000"/>
          </a:ln>
        </p:spPr>
      </p:pic>
      <p:pic>
        <p:nvPicPr>
          <p:cNvPr id="382" name="Twitch.png" descr="Twitch.png"/>
          <p:cNvPicPr>
            <a:picLocks noChangeAspect="1"/>
          </p:cNvPicPr>
          <p:nvPr/>
        </p:nvPicPr>
        <p:blipFill>
          <a:blip r:embed="rId5"/>
          <a:stretch>
            <a:fillRect/>
          </a:stretch>
        </p:blipFill>
        <p:spPr>
          <a:xfrm>
            <a:off x="11782475" y="2608837"/>
            <a:ext cx="908272" cy="903198"/>
          </a:xfrm>
          <a:prstGeom prst="rect">
            <a:avLst/>
          </a:prstGeom>
          <a:ln w="12700">
            <a:miter lim="400000"/>
          </a:ln>
        </p:spPr>
      </p:pic>
      <p:pic>
        <p:nvPicPr>
          <p:cNvPr id="383" name="Unknown-5.jpeg" descr="Unknown-5.jpeg"/>
          <p:cNvPicPr>
            <a:picLocks noChangeAspect="1"/>
          </p:cNvPicPr>
          <p:nvPr/>
        </p:nvPicPr>
        <p:blipFill>
          <a:blip r:embed="rId6"/>
          <a:stretch>
            <a:fillRect/>
          </a:stretch>
        </p:blipFill>
        <p:spPr>
          <a:xfrm>
            <a:off x="9792263" y="5546519"/>
            <a:ext cx="1040283" cy="1040284"/>
          </a:xfrm>
          <a:prstGeom prst="rect">
            <a:avLst/>
          </a:prstGeom>
          <a:ln w="12700">
            <a:miter lim="400000"/>
          </a:ln>
        </p:spPr>
      </p:pic>
      <p:pic>
        <p:nvPicPr>
          <p:cNvPr id="384" name="Screen-Shot-2022-07-16-at-11.05.38-PM-292x300.png" descr="Screen-Shot-2022-07-16-at-11.05.38-PM-292x300.png"/>
          <p:cNvPicPr>
            <a:picLocks noChangeAspect="1"/>
          </p:cNvPicPr>
          <p:nvPr/>
        </p:nvPicPr>
        <p:blipFill>
          <a:blip r:embed="rId7"/>
          <a:stretch>
            <a:fillRect/>
          </a:stretch>
        </p:blipFill>
        <p:spPr>
          <a:xfrm>
            <a:off x="9792263" y="4003726"/>
            <a:ext cx="1040283" cy="1068785"/>
          </a:xfrm>
          <a:prstGeom prst="rect">
            <a:avLst/>
          </a:prstGeom>
          <a:ln w="12700">
            <a:miter lim="400000"/>
          </a:ln>
        </p:spPr>
      </p:pic>
      <p:pic>
        <p:nvPicPr>
          <p:cNvPr id="385" name="Screen-Shot-2022-07-16-at-11.18.42-PM-300x282.png" descr="Screen-Shot-2022-07-16-at-11.18.42-PM-300x282.png"/>
          <p:cNvPicPr>
            <a:picLocks noChangeAspect="1"/>
          </p:cNvPicPr>
          <p:nvPr/>
        </p:nvPicPr>
        <p:blipFill>
          <a:blip r:embed="rId8"/>
          <a:stretch>
            <a:fillRect/>
          </a:stretch>
        </p:blipFill>
        <p:spPr>
          <a:xfrm>
            <a:off x="11756186" y="4109435"/>
            <a:ext cx="960849" cy="903198"/>
          </a:xfrm>
          <a:prstGeom prst="rect">
            <a:avLst/>
          </a:prstGeom>
          <a:ln w="12700">
            <a:miter lim="400000"/>
          </a:ln>
        </p:spPr>
      </p:pic>
      <p:pic>
        <p:nvPicPr>
          <p:cNvPr id="386" name="Kik-logo-100x72.png" descr="Kik-logo-100x72.png"/>
          <p:cNvPicPr>
            <a:picLocks noChangeAspect="1"/>
          </p:cNvPicPr>
          <p:nvPr/>
        </p:nvPicPr>
        <p:blipFill>
          <a:blip r:embed="rId9"/>
          <a:stretch>
            <a:fillRect/>
          </a:stretch>
        </p:blipFill>
        <p:spPr>
          <a:xfrm>
            <a:off x="9792263" y="6906786"/>
            <a:ext cx="1172516" cy="844213"/>
          </a:xfrm>
          <a:prstGeom prst="rect">
            <a:avLst/>
          </a:prstGeom>
          <a:ln w="12700">
            <a:miter lim="400000"/>
          </a:ln>
        </p:spPr>
      </p:pic>
      <p:pic>
        <p:nvPicPr>
          <p:cNvPr id="387" name="a9614be884156c0c2520f11f22a40e3c.jpeg" descr="a9614be884156c0c2520f11f22a40e3c.jpeg"/>
          <p:cNvPicPr>
            <a:picLocks noChangeAspect="1"/>
          </p:cNvPicPr>
          <p:nvPr/>
        </p:nvPicPr>
        <p:blipFill>
          <a:blip r:embed="rId10"/>
          <a:stretch>
            <a:fillRect/>
          </a:stretch>
        </p:blipFill>
        <p:spPr>
          <a:xfrm>
            <a:off x="11814505" y="6906786"/>
            <a:ext cx="844212" cy="844213"/>
          </a:xfrm>
          <a:prstGeom prst="rect">
            <a:avLst/>
          </a:prstGeom>
          <a:ln w="12700">
            <a:miter lim="400000"/>
          </a:ln>
        </p:spPr>
      </p:pic>
      <p:sp>
        <p:nvSpPr>
          <p:cNvPr id="388" name="Twitch"/>
          <p:cNvSpPr txBox="1"/>
          <p:nvPr/>
        </p:nvSpPr>
        <p:spPr>
          <a:xfrm>
            <a:off x="11889798" y="3610089"/>
            <a:ext cx="693625"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1600">
                <a:solidFill>
                  <a:srgbClr val="5E5E5E"/>
                </a:solidFill>
              </a:defRPr>
            </a:lvl1pPr>
          </a:lstStyle>
          <a:p>
            <a:r>
              <a:t>Twitch</a:t>
            </a:r>
          </a:p>
        </p:txBody>
      </p:sp>
      <p:sp>
        <p:nvSpPr>
          <p:cNvPr id="389" name="Hoop"/>
          <p:cNvSpPr txBox="1"/>
          <p:nvPr/>
        </p:nvSpPr>
        <p:spPr>
          <a:xfrm>
            <a:off x="11929219" y="5185074"/>
            <a:ext cx="614783"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1600">
                <a:solidFill>
                  <a:srgbClr val="5E5E5E"/>
                </a:solidFill>
              </a:defRPr>
            </a:lvl1pPr>
          </a:lstStyle>
          <a:p>
            <a:r>
              <a:t>Hoop</a:t>
            </a:r>
          </a:p>
        </p:txBody>
      </p:sp>
      <p:sp>
        <p:nvSpPr>
          <p:cNvPr id="390" name="Whatsapp"/>
          <p:cNvSpPr txBox="1"/>
          <p:nvPr/>
        </p:nvSpPr>
        <p:spPr>
          <a:xfrm>
            <a:off x="11716469" y="7839039"/>
            <a:ext cx="1040283"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1600">
                <a:solidFill>
                  <a:srgbClr val="5E5E5E"/>
                </a:solidFill>
              </a:defRPr>
            </a:lvl1pPr>
          </a:lstStyle>
          <a:p>
            <a:r>
              <a:t>Whatsapp</a:t>
            </a:r>
          </a:p>
        </p:txBody>
      </p:sp>
      <p:sp>
        <p:nvSpPr>
          <p:cNvPr id="391" name="Line"/>
          <p:cNvSpPr/>
          <p:nvPr/>
        </p:nvSpPr>
        <p:spPr>
          <a:xfrm flipV="1">
            <a:off x="11249129" y="2491845"/>
            <a:ext cx="1" cy="692369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1600">
                <a:solidFill>
                  <a:srgbClr val="5E5E5E"/>
                </a:solidFill>
              </a:defRPr>
            </a:pPr>
            <a:endParaRPr/>
          </a:p>
        </p:txBody>
      </p:sp>
      <p:sp>
        <p:nvSpPr>
          <p:cNvPr id="392" name="Rectangle"/>
          <p:cNvSpPr/>
          <p:nvPr/>
        </p:nvSpPr>
        <p:spPr>
          <a:xfrm>
            <a:off x="-11164" y="2441045"/>
            <a:ext cx="1982061" cy="658645"/>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93" name="😢"/>
          <p:cNvSpPr txBox="1"/>
          <p:nvPr/>
        </p:nvSpPr>
        <p:spPr>
          <a:xfrm>
            <a:off x="9779004" y="1021308"/>
            <a:ext cx="1066801" cy="134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7500">
                <a:solidFill>
                  <a:srgbClr val="5E5E5E"/>
                </a:solidFill>
              </a:defRPr>
            </a:lvl1pPr>
          </a:lstStyle>
          <a:p>
            <a:r>
              <a:t>😢</a:t>
            </a:r>
          </a:p>
        </p:txBody>
      </p:sp>
      <p:sp>
        <p:nvSpPr>
          <p:cNvPr id="394" name="Others to watch for:"/>
          <p:cNvSpPr txBox="1"/>
          <p:nvPr/>
        </p:nvSpPr>
        <p:spPr>
          <a:xfrm>
            <a:off x="11329805" y="2230430"/>
            <a:ext cx="1585011" cy="287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1300">
                <a:solidFill>
                  <a:srgbClr val="5E5E5E"/>
                </a:solidFill>
              </a:defRPr>
            </a:lvl1pPr>
          </a:lstStyle>
          <a:p>
            <a:r>
              <a:t>Others to watch for: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What can you do?"/>
          <p:cNvSpPr txBox="1">
            <a:spLocks noGrp="1"/>
          </p:cNvSpPr>
          <p:nvPr>
            <p:ph type="title"/>
          </p:nvPr>
        </p:nvSpPr>
        <p:spPr>
          <a:prstGeom prst="rect">
            <a:avLst/>
          </a:prstGeom>
        </p:spPr>
        <p:txBody>
          <a:bodyPr/>
          <a:lstStyle/>
          <a:p>
            <a:r>
              <a:t>What can you do?</a:t>
            </a:r>
          </a:p>
        </p:txBody>
      </p:sp>
      <p:sp>
        <p:nvSpPr>
          <p:cNvPr id="399" name="We don’t disclose because no one will help, and many will make it worse."/>
          <p:cNvSpPr txBox="1"/>
          <p:nvPr/>
        </p:nvSpPr>
        <p:spPr>
          <a:xfrm>
            <a:off x="1150416" y="5884520"/>
            <a:ext cx="10703968"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2400" b="1" i="1">
                <a:solidFill>
                  <a:srgbClr val="5E5E5E"/>
                </a:solidFill>
              </a:defRPr>
            </a:lvl1pPr>
          </a:lstStyle>
          <a:p>
            <a:r>
              <a:t>We don’t disclose because no one will help, and many will make it worse.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Rectangle"/>
          <p:cNvSpPr/>
          <p:nvPr/>
        </p:nvSpPr>
        <p:spPr>
          <a:xfrm>
            <a:off x="-19844" y="-8467"/>
            <a:ext cx="6452394" cy="9770534"/>
          </a:xfrm>
          <a:prstGeom prst="rect">
            <a:avLst/>
          </a:prstGeom>
          <a:solidFill>
            <a:schemeClr val="accent3"/>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2" name="Rectangle"/>
          <p:cNvSpPr/>
          <p:nvPr/>
        </p:nvSpPr>
        <p:spPr>
          <a:xfrm>
            <a:off x="6584950" y="-8467"/>
            <a:ext cx="6452394" cy="9770534"/>
          </a:xfrm>
          <a:prstGeom prst="rect">
            <a:avLst/>
          </a:prstGeom>
          <a:solidFill>
            <a:schemeClr val="accent5">
              <a:hueOff val="-82419"/>
              <a:satOff val="-9513"/>
              <a:lumOff val="-16343"/>
            </a:schemeClr>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3" name="Rectangle"/>
          <p:cNvSpPr/>
          <p:nvPr/>
        </p:nvSpPr>
        <p:spPr>
          <a:xfrm>
            <a:off x="4728501" y="1494029"/>
            <a:ext cx="3382699" cy="6705601"/>
          </a:xfrm>
          <a:prstGeom prst="rect">
            <a:avLst/>
          </a:prstGeom>
          <a:solidFill>
            <a:srgbClr val="FFFFFF"/>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4" name="Phone"/>
          <p:cNvSpPr/>
          <p:nvPr/>
        </p:nvSpPr>
        <p:spPr>
          <a:xfrm>
            <a:off x="4651675" y="1065451"/>
            <a:ext cx="3701449" cy="7622698"/>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000000"/>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6" name="🙍🏼♀️"/>
          <p:cNvSpPr txBox="1"/>
          <p:nvPr/>
        </p:nvSpPr>
        <p:spPr>
          <a:xfrm>
            <a:off x="9621962" y="5533500"/>
            <a:ext cx="77009" cy="5062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lnSpc>
                <a:spcPct val="100000"/>
              </a:lnSpc>
              <a:spcBef>
                <a:spcPts val="0"/>
              </a:spcBef>
              <a:defRPr sz="32400" b="1"/>
            </a:lvl1pPr>
          </a:lstStyle>
          <a:p>
            <a:endParaRPr dirty="0"/>
          </a:p>
        </p:txBody>
      </p:sp>
      <p:sp>
        <p:nvSpPr>
          <p:cNvPr id="408" name="🤬"/>
          <p:cNvSpPr txBox="1"/>
          <p:nvPr/>
        </p:nvSpPr>
        <p:spPr>
          <a:xfrm>
            <a:off x="5371695" y="3369060"/>
            <a:ext cx="77009" cy="90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lnSpc>
                <a:spcPct val="100000"/>
              </a:lnSpc>
              <a:spcBef>
                <a:spcPts val="0"/>
              </a:spcBef>
              <a:defRPr sz="5400" b="1"/>
            </a:lvl1pPr>
          </a:lstStyle>
          <a:p>
            <a:endParaRPr dirty="0"/>
          </a:p>
        </p:txBody>
      </p:sp>
      <p:sp>
        <p:nvSpPr>
          <p:cNvPr id="409" name="😢"/>
          <p:cNvSpPr txBox="1"/>
          <p:nvPr/>
        </p:nvSpPr>
        <p:spPr>
          <a:xfrm>
            <a:off x="7623829" y="4422830"/>
            <a:ext cx="77009" cy="90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lnSpc>
                <a:spcPct val="100000"/>
              </a:lnSpc>
              <a:spcBef>
                <a:spcPts val="0"/>
              </a:spcBef>
              <a:defRPr sz="5400" b="1"/>
            </a:lvl1pPr>
          </a:lstStyle>
          <a:p>
            <a:endParaRPr dirty="0"/>
          </a:p>
        </p:txBody>
      </p:sp>
      <p:sp>
        <p:nvSpPr>
          <p:cNvPr id="412" name="🤬"/>
          <p:cNvSpPr txBox="1"/>
          <p:nvPr/>
        </p:nvSpPr>
        <p:spPr>
          <a:xfrm>
            <a:off x="5438370" y="5476599"/>
            <a:ext cx="77009" cy="90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lnSpc>
                <a:spcPct val="100000"/>
              </a:lnSpc>
              <a:spcBef>
                <a:spcPts val="0"/>
              </a:spcBef>
              <a:defRPr sz="5400" b="1"/>
            </a:lvl1pPr>
          </a:lstStyle>
          <a:p>
            <a:endParaRPr dirty="0"/>
          </a:p>
        </p:txBody>
      </p:sp>
      <p:sp>
        <p:nvSpPr>
          <p:cNvPr id="414" name="😢"/>
          <p:cNvSpPr txBox="1"/>
          <p:nvPr/>
        </p:nvSpPr>
        <p:spPr>
          <a:xfrm>
            <a:off x="7623829" y="6530368"/>
            <a:ext cx="77009" cy="90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lnSpc>
                <a:spcPct val="100000"/>
              </a:lnSpc>
              <a:spcBef>
                <a:spcPts val="0"/>
              </a:spcBef>
              <a:defRPr sz="5400" b="1"/>
            </a:lvl1pPr>
          </a:lstStyle>
          <a:p>
            <a:endParaRPr dirty="0"/>
          </a:p>
        </p:txBody>
      </p:sp>
      <p:sp>
        <p:nvSpPr>
          <p:cNvPr id="417" name="Do you know the  online safety rules?"/>
          <p:cNvSpPr txBox="1"/>
          <p:nvPr/>
        </p:nvSpPr>
        <p:spPr>
          <a:xfrm>
            <a:off x="4994056" y="2315291"/>
            <a:ext cx="3016686" cy="5247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defTabSz="584200">
              <a:lnSpc>
                <a:spcPct val="100000"/>
              </a:lnSpc>
              <a:spcBef>
                <a:spcPts val="0"/>
              </a:spcBef>
              <a:defRPr b="1"/>
            </a:pPr>
            <a:r>
              <a:rPr sz="4800" dirty="0">
                <a:solidFill>
                  <a:srgbClr val="002060"/>
                </a:solidFill>
              </a:rPr>
              <a:t>Do</a:t>
            </a:r>
            <a:r>
              <a:rPr lang="en-GB" sz="4800" dirty="0">
                <a:solidFill>
                  <a:srgbClr val="002060"/>
                </a:solidFill>
              </a:rPr>
              <a:t> your children know what is expected of them online?</a:t>
            </a:r>
            <a:endParaRPr sz="4800" dirty="0">
              <a:solidFill>
                <a:srgbClr val="002060"/>
              </a:solidFill>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601</Words>
  <Application>Microsoft Office PowerPoint</Application>
  <PresentationFormat>Custom</PresentationFormat>
  <Paragraphs>97</Paragraphs>
  <Slides>34</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Calibri</vt:lpstr>
      <vt:lpstr>Canela Bold</vt:lpstr>
      <vt:lpstr>Canela Text Regular</vt:lpstr>
      <vt:lpstr>Futura Bold</vt:lpstr>
      <vt:lpstr>Graphik</vt:lpstr>
      <vt:lpstr>Graphik Semibold</vt:lpstr>
      <vt:lpstr>Helvetica Light</vt:lpstr>
      <vt:lpstr>Helvetica Neue</vt:lpstr>
      <vt:lpstr>Helvetica Neue Light</vt:lpstr>
      <vt:lpstr>Helvetica Neue Medium</vt:lpstr>
      <vt:lpstr>Helvetica Neue Thin</vt:lpstr>
      <vt:lpstr>Noteworthy Light</vt:lpstr>
      <vt:lpstr>Rockwell</vt:lpstr>
      <vt:lpstr>Times Roman</vt:lpstr>
      <vt:lpstr>21_BasicWhite</vt:lpstr>
      <vt:lpstr>Online Safety: Parent Session</vt:lpstr>
      <vt:lpstr>Introduction</vt:lpstr>
      <vt:lpstr>PowerPoint Presentation</vt:lpstr>
      <vt:lpstr>How well do you know Roblox?</vt:lpstr>
      <vt:lpstr>‘Tik Tots’</vt:lpstr>
      <vt:lpstr>PowerPoint Presentation</vt:lpstr>
      <vt:lpstr>PowerPoint Presentation</vt:lpstr>
      <vt:lpstr>What can you do?</vt:lpstr>
      <vt:lpstr>PowerPoint Presentation</vt:lpstr>
      <vt:lpstr>Taming Gaming</vt:lpstr>
      <vt:lpstr>Do you know who your influencers?</vt:lpstr>
      <vt:lpstr>Do you know who your influencers?</vt:lpstr>
      <vt:lpstr>PowerPoint Presentation</vt:lpstr>
      <vt:lpstr>Do you know who your influencers?</vt:lpstr>
      <vt:lpstr>PowerPoint Presentation</vt:lpstr>
      <vt:lpstr>PowerPoint Presentation</vt:lpstr>
      <vt:lpstr>Supporting your son or daughter</vt:lpstr>
      <vt:lpstr>Test your Home Filtering</vt:lpstr>
      <vt:lpstr>PowerPoint Presentation</vt:lpstr>
      <vt:lpstr>The Legends Family Adventure</vt:lpstr>
      <vt:lpstr>Online Safety Books</vt:lpstr>
      <vt:lpstr>Children will make mistakes…</vt:lpstr>
      <vt:lpstr>Parental Controls</vt:lpstr>
      <vt:lpstr>Google Family Link</vt:lpstr>
      <vt:lpstr>Apple Parental Control</vt:lpstr>
      <vt:lpstr>PowerPoint Presentation</vt:lpstr>
      <vt:lpstr>PowerPoint Presentation</vt:lpstr>
      <vt:lpstr>Support for you</vt:lpstr>
      <vt:lpstr>Live Streaming</vt:lpstr>
      <vt:lpstr>PowerPoint Presentation</vt:lpstr>
      <vt:lpstr>PowerPoint Presentation</vt:lpstr>
      <vt:lpstr>PowerPoint Presentation</vt:lpstr>
      <vt:lpstr>Contact </vt:lpstr>
      <vt:lpstr>Report Remove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Safety: Parent Session</dc:title>
  <cp:lastModifiedBy>Sharrock, Jodie</cp:lastModifiedBy>
  <cp:revision>3</cp:revision>
  <dcterms:modified xsi:type="dcterms:W3CDTF">2023-10-05T10:01:45Z</dcterms:modified>
</cp:coreProperties>
</file>